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4" r:id="rId3"/>
    <p:sldId id="294" r:id="rId4"/>
    <p:sldId id="284" r:id="rId5"/>
    <p:sldId id="281" r:id="rId6"/>
    <p:sldId id="287" r:id="rId7"/>
    <p:sldId id="277" r:id="rId8"/>
    <p:sldId id="267" r:id="rId9"/>
    <p:sldId id="278" r:id="rId10"/>
    <p:sldId id="280" r:id="rId11"/>
    <p:sldId id="288" r:id="rId12"/>
    <p:sldId id="283" r:id="rId13"/>
    <p:sldId id="286" r:id="rId14"/>
    <p:sldId id="282" r:id="rId15"/>
    <p:sldId id="289" r:id="rId16"/>
    <p:sldId id="258" r:id="rId17"/>
    <p:sldId id="260" r:id="rId18"/>
    <p:sldId id="261" r:id="rId19"/>
    <p:sldId id="295" r:id="rId20"/>
    <p:sldId id="270" r:id="rId21"/>
    <p:sldId id="271" r:id="rId22"/>
    <p:sldId id="274" r:id="rId23"/>
    <p:sldId id="296" r:id="rId24"/>
    <p:sldId id="297" r:id="rId25"/>
  </p:sldIdLst>
  <p:sldSz cx="9144000" cy="5143500" type="screen16x9"/>
  <p:notesSz cx="6858000" cy="9144000"/>
  <p:defaultTextStyle>
    <a:defPPr>
      <a:defRPr lang="en-US"/>
    </a:defPPr>
    <a:lvl1pPr marL="0" algn="l" defTabSz="457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4" algn="l" defTabSz="457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8" algn="l" defTabSz="457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32" algn="l" defTabSz="457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76" algn="l" defTabSz="457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20" algn="l" defTabSz="457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457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457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457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527C14"/>
    <a:srgbClr val="3F2A2E"/>
    <a:srgbClr val="2F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47" autoAdjust="0"/>
    <p:restoredTop sz="87557"/>
  </p:normalViewPr>
  <p:slideViewPr>
    <p:cSldViewPr snapToGrid="0" snapToObjects="1">
      <p:cViewPr>
        <p:scale>
          <a:sx n="110" d="100"/>
          <a:sy n="110" d="100"/>
        </p:scale>
        <p:origin x="736" y="528"/>
      </p:cViewPr>
      <p:guideLst>
        <p:guide orient="horz" pos="1597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F52DB-42A3-0240-8480-25B4B1BD5CB9}" type="datetime1">
              <a:rPr lang="en-US" smtClean="0"/>
              <a:t>3/30/22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401F-4BB8-EB4D-BFC2-8CCDAA95B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87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1001A-4BF3-C147-B86B-4DFBB293C53D}" type="datetime1">
              <a:rPr lang="en-US" smtClean="0"/>
              <a:t>3/30/22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BE33C-EC73-8F4B-A23C-B7FE715B1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532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4" algn="l" defTabSz="457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8" algn="l" defTabSz="457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32" algn="l" defTabSz="457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76" algn="l" defTabSz="457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20" algn="l" defTabSz="457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457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457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457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36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8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79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3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65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74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55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8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4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96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E33C-EC73-8F4B-A23C-B7FE715B18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9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2DF-4B3B-D545-B283-FF5A197ACDED}" type="datetime5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Name of Researcher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4939-99B8-7445-8730-D52F2D60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D0E3-2081-4F49-8892-52A4E1C83786}" type="datetime5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Name of Researcher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4939-99B8-7445-8730-D52F2D60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5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A92C-2981-7F4A-A731-5671D0D1AF33}" type="datetime5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Name of Researcher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4939-99B8-7445-8730-D52F2D60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1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065A4-28FD-4235-AA74-EBC37E7C01C9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1782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D97B-E6AF-3948-AA1A-8F43FB5D1686}" type="datetime5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Name of Researcher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4939-99B8-7445-8730-D52F2D60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4B05-09CF-3944-BCCE-410991027D9D}" type="datetime5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Name of Researcher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4939-99B8-7445-8730-D52F2D60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6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04C8-EF12-114F-92B9-E20DFA61C031}" type="datetime5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Name of Researcher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4939-99B8-7445-8730-D52F2D60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71D0-4735-F249-BD40-008DEB9B921C}" type="datetime5">
              <a:rPr lang="en-US" smtClean="0"/>
              <a:t>30-Mar-22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Name of Researcher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4939-99B8-7445-8730-D52F2D60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3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23F5-4DA8-8F48-8AC5-4AA023D904F1}" type="datetime5">
              <a:rPr lang="en-US" smtClean="0"/>
              <a:t>30-Mar-22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Name of Researcher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4939-99B8-7445-8730-D52F2D60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23E-5350-D342-A541-A8B11A1EDD9D}" type="datetime5">
              <a:rPr lang="en-US" smtClean="0"/>
              <a:t>30-Mar-22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Name of Researcher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4939-99B8-7445-8730-D52F2D60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9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3091-14DA-994B-B680-4B597BEE99BE}" type="datetime5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Name of Researcher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4939-99B8-7445-8730-D52F2D60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4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57D3-DADD-7B48-AB7B-AECE7638075D}" type="datetime5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Name of Researcher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4939-99B8-7445-8730-D52F2D60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533BE-5579-644C-AFAB-A4D1DDD9FDEF}" type="datetime5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 | Name of Researcher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4939-99B8-7445-8730-D52F2D60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7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993" y="2127328"/>
            <a:ext cx="8677995" cy="85725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2F1F23"/>
                </a:solidFill>
                <a:latin typeface="Franklin Gothic Medium"/>
              </a:rPr>
              <a:t>How do Ammonium transporters work? </a:t>
            </a:r>
            <a:br>
              <a:rPr lang="en-GB" dirty="0">
                <a:solidFill>
                  <a:srgbClr val="2F1F23"/>
                </a:solidFill>
                <a:latin typeface="Franklin Gothic Medium"/>
              </a:rPr>
            </a:br>
            <a:r>
              <a:rPr lang="en-GB" dirty="0">
                <a:solidFill>
                  <a:srgbClr val="2F1F23"/>
                </a:solidFill>
                <a:latin typeface="Franklin Gothic Medium"/>
              </a:rPr>
              <a:t>(transport NH</a:t>
            </a:r>
            <a:r>
              <a:rPr lang="en-GB" baseline="-25000" dirty="0">
                <a:solidFill>
                  <a:srgbClr val="2F1F23"/>
                </a:solidFill>
                <a:latin typeface="Franklin Gothic Medium"/>
              </a:rPr>
              <a:t>4</a:t>
            </a:r>
            <a:r>
              <a:rPr lang="en-GB" baseline="30000" dirty="0">
                <a:solidFill>
                  <a:srgbClr val="2F1F23"/>
                </a:solidFill>
                <a:latin typeface="Franklin Gothic Medium"/>
              </a:rPr>
              <a:t>+</a:t>
            </a:r>
            <a:r>
              <a:rPr lang="en-GB" dirty="0">
                <a:solidFill>
                  <a:srgbClr val="2F1F23"/>
                </a:solidFill>
                <a:latin typeface="Franklin Gothic Medium"/>
              </a:rPr>
              <a:t> or NH</a:t>
            </a:r>
            <a:r>
              <a:rPr lang="en-GB" baseline="-25000" dirty="0">
                <a:solidFill>
                  <a:srgbClr val="2F1F23"/>
                </a:solidFill>
                <a:latin typeface="Franklin Gothic Medium"/>
              </a:rPr>
              <a:t>3</a:t>
            </a:r>
            <a:r>
              <a:rPr lang="en-GB" dirty="0">
                <a:solidFill>
                  <a:srgbClr val="2F1F23"/>
                </a:solidFill>
                <a:latin typeface="Franklin Gothic Medium"/>
              </a:rPr>
              <a:t>?)</a:t>
            </a:r>
            <a:br>
              <a:rPr lang="en-GB" dirty="0"/>
            </a:br>
            <a:br>
              <a:rPr lang="en-GB" altLang="en-PT" sz="3600" dirty="0">
                <a:solidFill>
                  <a:srgbClr val="2F1F23"/>
                </a:solidFill>
                <a:latin typeface="Franklin Gothic Medium"/>
              </a:rPr>
            </a:br>
            <a:br>
              <a:rPr lang="en-GB" sz="3600" dirty="0">
                <a:solidFill>
                  <a:srgbClr val="2F1F23"/>
                </a:solidFill>
                <a:latin typeface="Franklin Gothic Demi"/>
                <a:cs typeface="Franklin Gothic Demi"/>
              </a:rPr>
            </a:br>
            <a:r>
              <a:rPr lang="en-GB" sz="2200" dirty="0">
                <a:solidFill>
                  <a:srgbClr val="2F1F23"/>
                </a:solidFill>
                <a:latin typeface="Franklin Gothic Book"/>
                <a:cs typeface="Franklin Gothic Book"/>
              </a:rPr>
              <a:t> – Teresa Dias – </a:t>
            </a:r>
            <a:br>
              <a:rPr lang="en-GB" sz="2200" dirty="0">
                <a:solidFill>
                  <a:srgbClr val="2F1F23"/>
                </a:solidFill>
                <a:latin typeface="Franklin Gothic Book"/>
                <a:cs typeface="Franklin Gothic Book"/>
              </a:rPr>
            </a:br>
            <a:br>
              <a:rPr lang="en-GB" sz="2200" dirty="0">
                <a:solidFill>
                  <a:srgbClr val="2F1F23"/>
                </a:solidFill>
                <a:latin typeface="Franklin Gothic Book"/>
                <a:cs typeface="Franklin Gothic Book"/>
              </a:rPr>
            </a:br>
            <a:endParaRPr lang="en-GB" sz="2200" dirty="0">
              <a:solidFill>
                <a:srgbClr val="2F1F23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8795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BA00399-5CD0-9D17-289B-25DF7686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5009949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b="1" dirty="0"/>
              <a:t>Ammonium transporter family – HOW DOES IT WORK? What is transported?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86A08-72FA-684C-BEC8-F7E0BDC3579B}"/>
              </a:ext>
            </a:extLst>
          </p:cNvPr>
          <p:cNvSpPr txBox="1"/>
          <p:nvPr/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buFont typeface="Arial"/>
            </a:pPr>
            <a:endParaRPr lang="en-GB" sz="1500"/>
          </a:p>
          <a:p>
            <a:pPr defTabSz="457200">
              <a:lnSpc>
                <a:spcPct val="90000"/>
              </a:lnSpc>
              <a:spcBef>
                <a:spcPct val="20000"/>
              </a:spcBef>
              <a:buFont typeface="Arial"/>
            </a:pPr>
            <a:r>
              <a:rPr lang="en-GB" sz="1500" b="1"/>
              <a:t>Some proteins encoded by the AMT/MEP/Rh family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buFont typeface="Arial"/>
            </a:pPr>
            <a:r>
              <a:rPr lang="en-GB" sz="1500"/>
              <a:t>have been demonstrated to facilitate the movement of </a:t>
            </a:r>
            <a:r>
              <a:rPr lang="en-GB" sz="1500" b="1"/>
              <a:t>NH</a:t>
            </a:r>
            <a:r>
              <a:rPr lang="en-GB" sz="1500" b="1" baseline="-25000"/>
              <a:t>4</a:t>
            </a:r>
            <a:r>
              <a:rPr lang="en-GB" sz="1500" b="1" baseline="30000"/>
              <a:t>+</a:t>
            </a:r>
            <a:r>
              <a:rPr lang="en-GB" sz="1500"/>
              <a:t> across the membrane, either as NH</a:t>
            </a:r>
            <a:r>
              <a:rPr lang="en-GB" sz="1500" baseline="-25000"/>
              <a:t>4</a:t>
            </a:r>
            <a:r>
              <a:rPr lang="en-GB" sz="1500" baseline="30000"/>
              <a:t>+</a:t>
            </a:r>
            <a:r>
              <a:rPr lang="en-GB" sz="1500"/>
              <a:t> uniporters or as NH</a:t>
            </a:r>
            <a:r>
              <a:rPr lang="en-GB" sz="1500" baseline="-25000"/>
              <a:t>3</a:t>
            </a:r>
            <a:r>
              <a:rPr lang="en-GB" sz="1500"/>
              <a:t>/H</a:t>
            </a:r>
            <a:r>
              <a:rPr lang="en-GB" sz="1500" baseline="30000"/>
              <a:t>+</a:t>
            </a:r>
            <a:r>
              <a:rPr lang="en-GB" sz="1500"/>
              <a:t> co-transporters. Because a net charge crosses the membrane, this type of transport is </a:t>
            </a:r>
            <a:r>
              <a:rPr lang="en-GB" sz="1500" b="1"/>
              <a:t>electrogenic</a:t>
            </a:r>
            <a:r>
              <a:rPr lang="en-GB" sz="1500"/>
              <a:t>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buFont typeface="Arial"/>
            </a:pPr>
            <a:endParaRPr lang="en-GB" sz="1500"/>
          </a:p>
          <a:p>
            <a:pPr defTabSz="457200">
              <a:lnSpc>
                <a:spcPct val="90000"/>
              </a:lnSpc>
              <a:spcBef>
                <a:spcPct val="20000"/>
              </a:spcBef>
              <a:buFont typeface="Arial"/>
            </a:pPr>
            <a:endParaRPr lang="en-GB" sz="1500"/>
          </a:p>
          <a:p>
            <a:pPr defTabSz="457200">
              <a:lnSpc>
                <a:spcPct val="90000"/>
              </a:lnSpc>
              <a:spcBef>
                <a:spcPct val="20000"/>
              </a:spcBef>
              <a:buFont typeface="Arial"/>
            </a:pPr>
            <a:r>
              <a:rPr lang="en-GB" sz="1500"/>
              <a:t>It is unclear whether all members of the large AMT/MEP/Rh family translocate NH</a:t>
            </a:r>
            <a:r>
              <a:rPr lang="en-GB" sz="1500" baseline="-25000"/>
              <a:t>3</a:t>
            </a:r>
            <a:r>
              <a:rPr lang="en-GB" sz="1500"/>
              <a:t> or whether some translocate NH</a:t>
            </a:r>
            <a:r>
              <a:rPr lang="en-GB" sz="1500" baseline="-25000"/>
              <a:t>4</a:t>
            </a:r>
            <a:r>
              <a:rPr lang="en-GB" sz="1500" baseline="30000"/>
              <a:t>+</a:t>
            </a:r>
            <a:r>
              <a:rPr lang="en-GB" sz="1500"/>
              <a:t>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buFont typeface="Arial"/>
            </a:pPr>
            <a:endParaRPr lang="en-GB" sz="150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30085D8-638D-304D-9094-9F41D7D88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34" t="13449" r="16295" b="7753"/>
          <a:stretch/>
        </p:blipFill>
        <p:spPr>
          <a:xfrm>
            <a:off x="5620838" y="102392"/>
            <a:ext cx="3083570" cy="5000231"/>
          </a:xfrm>
          <a:prstGeom prst="rect">
            <a:avLst/>
          </a:prstGeom>
          <a:noFill/>
        </p:spPr>
      </p:pic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40D6FC95-AB27-0E3B-A190-E9FD6CE5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13E71D0-4735-F249-BD40-008DEB9B921C}" type="datetime5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30-Mar-22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1F706-4974-9E42-9416-8D4F9BEC51E2}"/>
              </a:ext>
            </a:extLst>
          </p:cNvPr>
          <p:cNvSpPr txBox="1"/>
          <p:nvPr/>
        </p:nvSpPr>
        <p:spPr>
          <a:xfrm>
            <a:off x="743263" y="4421291"/>
            <a:ext cx="290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McDonald and Ward </a:t>
            </a:r>
            <a:r>
              <a:rPr lang="en-PT" sz="14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07794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7">
            <a:extLst>
              <a:ext uri="{FF2B5EF4-FFF2-40B4-BE49-F238E27FC236}">
                <a16:creationId xmlns:a16="http://schemas.microsoft.com/office/drawing/2014/main" id="{30CE6FDD-E5DE-E045-BB33-AFB5FDF8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435160"/>
            <a:ext cx="5111750" cy="39290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EFCE1231-B94D-5D49-A52C-94C1D759ADD1}"/>
              </a:ext>
            </a:extLst>
          </p:cNvPr>
          <p:cNvSpPr txBox="1">
            <a:spLocks/>
          </p:cNvSpPr>
          <p:nvPr/>
        </p:nvSpPr>
        <p:spPr>
          <a:xfrm>
            <a:off x="457200" y="435160"/>
            <a:ext cx="3008313" cy="392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  <a:p>
            <a:pPr algn="ctr"/>
            <a:r>
              <a:rPr lang="en-GB" sz="2200" u="sng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High Affinity Transport System (HATS) </a:t>
            </a:r>
          </a:p>
          <a:p>
            <a:pPr algn="ctr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[N] from 0 to 0.5-1 mM</a:t>
            </a:r>
          </a:p>
          <a:p>
            <a:pPr algn="ctr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MEP, AMT: </a:t>
            </a:r>
            <a:r>
              <a:rPr lang="pt-PT" sz="1800" dirty="0">
                <a:solidFill>
                  <a:schemeClr val="accent2">
                    <a:lumMod val="75000"/>
                  </a:schemeClr>
                </a:solidFill>
              </a:rPr>
              <a:t>Km </a:t>
            </a:r>
            <a:r>
              <a:rPr lang="pt-PT" sz="1800" dirty="0" err="1">
                <a:solidFill>
                  <a:schemeClr val="accent2">
                    <a:lumMod val="75000"/>
                  </a:schemeClr>
                </a:solidFill>
              </a:rPr>
              <a:t>values</a:t>
            </a:r>
            <a:r>
              <a:rPr lang="pt-PT" sz="1800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pt-PT" sz="1800" dirty="0" err="1">
                <a:solidFill>
                  <a:schemeClr val="accent2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pt-PT" sz="1800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pt-PT" sz="1800" dirty="0">
                <a:solidFill>
                  <a:schemeClr val="accent2">
                    <a:lumMod val="75000"/>
                  </a:schemeClr>
                </a:solidFill>
              </a:rPr>
              <a:t> range</a:t>
            </a:r>
          </a:p>
          <a:p>
            <a:pPr algn="ctr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Rh: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Km values in mM range</a:t>
            </a:r>
            <a:endParaRPr lang="pt-PT" sz="1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1400" kern="1200" dirty="0">
              <a:latin typeface="+mn-lt"/>
              <a:ea typeface="+mn-ea"/>
              <a:cs typeface="+mn-cs"/>
            </a:endParaRPr>
          </a:p>
          <a:p>
            <a:endParaRPr lang="en-GB" sz="1400" kern="1200" dirty="0">
              <a:latin typeface="+mn-lt"/>
              <a:ea typeface="+mn-ea"/>
              <a:cs typeface="+mn-cs"/>
            </a:endParaRPr>
          </a:p>
          <a:p>
            <a:endParaRPr lang="en-GB" sz="1400" kern="1200" dirty="0">
              <a:latin typeface="+mn-lt"/>
              <a:ea typeface="+mn-ea"/>
              <a:cs typeface="+mn-cs"/>
            </a:endParaRPr>
          </a:p>
          <a:p>
            <a:pPr algn="ctr"/>
            <a:r>
              <a:rPr lang="en-GB" sz="2200" u="sng" dirty="0">
                <a:solidFill>
                  <a:schemeClr val="tx2">
                    <a:lumMod val="75000"/>
                  </a:schemeClr>
                </a:solidFill>
              </a:rPr>
              <a:t>Low Affinity Transport System (LATS)</a:t>
            </a:r>
          </a:p>
          <a:p>
            <a:pPr algn="ctr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[N] from 0 to 0.5-1 mM</a:t>
            </a:r>
          </a:p>
          <a:p>
            <a:pPr algn="ctr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NSCC (e.g., K+ channels), Aquaporins</a:t>
            </a:r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40D6FC95-AB27-0E3B-A190-E9FD6CE5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13E71D0-4735-F249-BD40-008DEB9B921C}" type="datetime5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30-Mar-22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1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AAB05B-99D3-E44B-9514-D05D3D9C59FC}" type="datetime5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30-Mar-22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8" name="Picture 3" descr="Balkos et al 2010 (optimization of Nh4 acq and metabolism by k in rice)-1">
            <a:extLst>
              <a:ext uri="{FF2B5EF4-FFF2-40B4-BE49-F238E27FC236}">
                <a16:creationId xmlns:a16="http://schemas.microsoft.com/office/drawing/2014/main" id="{9F548B69-1A25-0448-A2A9-053C205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1" y="2670157"/>
            <a:ext cx="37750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ess et al 2006 (NH4 toxicity and K limitation in yeast)-1">
            <a:extLst>
              <a:ext uri="{FF2B5EF4-FFF2-40B4-BE49-F238E27FC236}">
                <a16:creationId xmlns:a16="http://schemas.microsoft.com/office/drawing/2014/main" id="{EE3417D4-70F2-274D-8823-C2054812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50" y="3174982"/>
            <a:ext cx="46212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68C600C5-2947-D04A-931A-7A5A0A813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37" y="800082"/>
            <a:ext cx="4319588" cy="10064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s-ES" sz="2000" b="1" dirty="0"/>
              <a:t>Evidences of K</a:t>
            </a:r>
            <a:r>
              <a:rPr lang="en-GB" altLang="es-ES" sz="2000" b="1" baseline="30000" dirty="0"/>
              <a:t>+</a:t>
            </a:r>
            <a:r>
              <a:rPr lang="en-GB" altLang="es-ES" sz="2000" b="1" dirty="0"/>
              <a:t>-dependent component of ammonium toxicity </a:t>
            </a:r>
            <a:r>
              <a:rPr lang="en-GB" altLang="es-ES" sz="2000" dirty="0"/>
              <a:t>(when K</a:t>
            </a:r>
            <a:r>
              <a:rPr lang="en-GB" altLang="es-ES" sz="2000" baseline="30000" dirty="0"/>
              <a:t>+</a:t>
            </a:r>
            <a:r>
              <a:rPr lang="en-GB" altLang="es-ES" sz="2000" dirty="0"/>
              <a:t> is a limiting nutrient) in: </a:t>
            </a:r>
          </a:p>
        </p:txBody>
      </p:sp>
      <p:pic>
        <p:nvPicPr>
          <p:cNvPr id="13" name="Picture 6" descr="Szczerba et al JXB 2008">
            <a:extLst>
              <a:ext uri="{FF2B5EF4-FFF2-40B4-BE49-F238E27FC236}">
                <a16:creationId xmlns:a16="http://schemas.microsoft.com/office/drawing/2014/main" id="{5A46E4E2-D532-124B-A2BB-B07C5EB4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2" y="869932"/>
            <a:ext cx="4311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7">
            <a:extLst>
              <a:ext uri="{FF2B5EF4-FFF2-40B4-BE49-F238E27FC236}">
                <a16:creationId xmlns:a16="http://schemas.microsoft.com/office/drawing/2014/main" id="{8DF1F601-6B49-A242-8303-15D81DF9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51" y="2166919"/>
            <a:ext cx="865187" cy="358775"/>
          </a:xfrm>
          <a:prstGeom prst="leftArrow">
            <a:avLst>
              <a:gd name="adj1" fmla="val 50000"/>
              <a:gd name="adj2" fmla="val 602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41AD0BB0-BC58-9446-9580-55003DB3FCB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58856" y="2705875"/>
            <a:ext cx="865188" cy="358775"/>
          </a:xfrm>
          <a:prstGeom prst="leftArrow">
            <a:avLst>
              <a:gd name="adj1" fmla="val 50000"/>
              <a:gd name="adj2" fmla="val 602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E6A3F7E-6FDE-4845-8CD4-5A5F3CB5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62" y="2122469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s-ES" sz="2000"/>
              <a:t>PLANTS 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F4A533D2-0929-CD40-9EC8-C3E405AB3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726" y="2093894"/>
            <a:ext cx="935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s-ES" sz="2000"/>
              <a:t>YEAST</a:t>
            </a:r>
          </a:p>
        </p:txBody>
      </p:sp>
    </p:spTree>
    <p:extLst>
      <p:ext uri="{BB962C8B-B14F-4D97-AF65-F5344CB8AC3E}">
        <p14:creationId xmlns:p14="http://schemas.microsoft.com/office/powerpoint/2010/main" val="64178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40D6FC95-AB27-0E3B-A190-E9FD6CE5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13E71D0-4735-F249-BD40-008DEB9B921C}" type="datetime5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30-Mar-22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9" name="Picture 3" descr="ammonium transporter mecha">
            <a:extLst>
              <a:ext uri="{FF2B5EF4-FFF2-40B4-BE49-F238E27FC236}">
                <a16:creationId xmlns:a16="http://schemas.microsoft.com/office/drawing/2014/main" id="{27B161C4-9D26-CD4E-999C-3255762F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86" y="443007"/>
            <a:ext cx="238283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780FBA67-6246-1542-88CE-2E6E11D9A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04" y="3625815"/>
            <a:ext cx="8653113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dirty="0"/>
              <a:t>A system like that proposed by </a:t>
            </a:r>
            <a:r>
              <a:rPr lang="en-GB" altLang="es-ES" sz="1400" dirty="0" err="1"/>
              <a:t>Khademi</a:t>
            </a:r>
            <a:r>
              <a:rPr lang="en-GB" altLang="es-ES" sz="1400" dirty="0"/>
              <a:t> et al 2004 and Zheng et al 2004 in HATS of </a:t>
            </a:r>
            <a:r>
              <a:rPr lang="en-GB" altLang="es-ES" sz="1400" i="1" dirty="0"/>
              <a:t>E.coli</a:t>
            </a:r>
            <a:r>
              <a:rPr lang="en-GB" altLang="es-ES" sz="1400" dirty="0"/>
              <a:t>? </a:t>
            </a:r>
            <a:r>
              <a:rPr lang="en-GB" altLang="es-ES" sz="1400" dirty="0">
                <a:solidFill>
                  <a:srgbClr val="FF0000"/>
                </a:solidFill>
              </a:rPr>
              <a:t>AMT2 transport?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 dirty="0"/>
              <a:t>Or aquaporins like AQP8</a:t>
            </a:r>
            <a:r>
              <a:rPr lang="en-GB" altLang="es-ES" sz="1400" dirty="0"/>
              <a:t> (</a:t>
            </a:r>
            <a:r>
              <a:rPr lang="en-GB" altLang="es-ES" sz="1300" dirty="0"/>
              <a:t>see </a:t>
            </a:r>
            <a:r>
              <a:rPr lang="en-GB" altLang="es-ES" sz="1300" dirty="0" err="1"/>
              <a:t>Saparov</a:t>
            </a:r>
            <a:r>
              <a:rPr lang="en-GB" altLang="es-ES" sz="1300" dirty="0"/>
              <a:t> et al 2007. Fast and Selective Ammonia Transport by Aquaporin-8)</a:t>
            </a:r>
            <a:r>
              <a:rPr lang="en-GB" altLang="es-ES" sz="1400" dirty="0"/>
              <a:t>. </a:t>
            </a:r>
            <a:r>
              <a:rPr lang="en-GB" altLang="es-ES" sz="1200" b="1" i="1" dirty="0"/>
              <a:t>AQP8 exhibits a preference for neutral NH</a:t>
            </a:r>
            <a:r>
              <a:rPr lang="en-GB" altLang="es-ES" sz="1200" b="1" i="1" baseline="-25000" dirty="0"/>
              <a:t>3</a:t>
            </a:r>
            <a:r>
              <a:rPr lang="en-GB" altLang="es-ES" sz="1200" b="1" i="1" dirty="0"/>
              <a:t> molecules over water, suggesting a physiological role in maintenance of acid-base equilibrium</a:t>
            </a:r>
            <a:r>
              <a:rPr lang="en-GB" altLang="es-ES" sz="1200" i="1" dirty="0"/>
              <a:t>. In physiological concentrations AQP8 may augment the basal NH</a:t>
            </a:r>
            <a:r>
              <a:rPr lang="en-GB" altLang="es-ES" sz="1200" i="1" baseline="-25000" dirty="0"/>
              <a:t>3</a:t>
            </a:r>
            <a:r>
              <a:rPr lang="en-GB" altLang="es-ES" sz="1200" i="1" dirty="0"/>
              <a:t> conductivity 3- to 5-fold.</a:t>
            </a: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B30AF630-D92F-3047-8CA9-812EEADF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686" y="196945"/>
            <a:ext cx="3168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>
                <a:solidFill>
                  <a:srgbClr val="C0C0C0"/>
                </a:solidFill>
                <a:latin typeface="Arial" charset="0"/>
                <a:cs typeface="Arial" charset="0"/>
              </a:rPr>
              <a:t>AMMONIUM</a:t>
            </a:r>
            <a:r>
              <a:rPr lang="es-ES" sz="1600">
                <a:latin typeface="Arial" charset="0"/>
                <a:cs typeface="Arial" charset="0"/>
              </a:rPr>
              <a:t>/</a:t>
            </a:r>
            <a:r>
              <a:rPr lang="es-E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AMMONIA</a:t>
            </a:r>
            <a:r>
              <a:rPr lang="es-ES" sz="1600">
                <a:latin typeface="Arial" charset="0"/>
                <a:cs typeface="Arial" charset="0"/>
              </a:rPr>
              <a:t> LATS 2?</a:t>
            </a:r>
            <a:endParaRPr lang="el-GR" sz="1600">
              <a:latin typeface="Arial" charset="0"/>
              <a:cs typeface="Arial" charset="0"/>
            </a:endParaRPr>
          </a:p>
        </p:txBody>
      </p:sp>
      <p:sp>
        <p:nvSpPr>
          <p:cNvPr id="13" name="Text Box 62">
            <a:extLst>
              <a:ext uri="{FF2B5EF4-FFF2-40B4-BE49-F238E27FC236}">
                <a16:creationId xmlns:a16="http://schemas.microsoft.com/office/drawing/2014/main" id="{157D342A-3FC3-134B-93AA-108958626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74" y="846233"/>
            <a:ext cx="3168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AMMONIUM</a:t>
            </a:r>
            <a:r>
              <a:rPr lang="es-ES" sz="1600" dirty="0">
                <a:latin typeface="Arial" charset="0"/>
                <a:cs typeface="Arial" charset="0"/>
              </a:rPr>
              <a:t>/</a:t>
            </a:r>
            <a:r>
              <a:rPr lang="es-ES" sz="1600" dirty="0">
                <a:solidFill>
                  <a:srgbClr val="C0C0C0"/>
                </a:solidFill>
                <a:latin typeface="Arial" charset="0"/>
                <a:cs typeface="Arial" charset="0"/>
              </a:rPr>
              <a:t>AMMONIA </a:t>
            </a:r>
            <a:r>
              <a:rPr lang="es-ES" sz="1600" dirty="0">
                <a:latin typeface="Arial" charset="0"/>
                <a:cs typeface="Arial" charset="0"/>
              </a:rPr>
              <a:t>LATS 1?</a:t>
            </a:r>
            <a:endParaRPr lang="el-GR" sz="1600" dirty="0">
              <a:latin typeface="Arial" charset="0"/>
              <a:cs typeface="Arial" charset="0"/>
            </a:endParaRPr>
          </a:p>
        </p:txBody>
      </p:sp>
      <p:sp>
        <p:nvSpPr>
          <p:cNvPr id="14" name="Text Box 64">
            <a:extLst>
              <a:ext uri="{FF2B5EF4-FFF2-40B4-BE49-F238E27FC236}">
                <a16:creationId xmlns:a16="http://schemas.microsoft.com/office/drawing/2014/main" id="{B3605C2B-BFB4-7C45-A6CE-C50F7D9E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36" y="1176433"/>
            <a:ext cx="3384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K-</a:t>
            </a:r>
            <a:r>
              <a:rPr lang="es-E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dependent</a:t>
            </a:r>
            <a:r>
              <a:rPr lang="es-ES" sz="1600" dirty="0">
                <a:latin typeface="Arial" charset="0"/>
                <a:cs typeface="Arial" charset="0"/>
              </a:rPr>
              <a:t>/</a:t>
            </a:r>
            <a:r>
              <a:rPr lang="es-ES" sz="1600" dirty="0">
                <a:solidFill>
                  <a:srgbClr val="C0C0C0"/>
                </a:solidFill>
                <a:latin typeface="Arial" charset="0"/>
                <a:cs typeface="Arial" charset="0"/>
              </a:rPr>
              <a:t>No N </a:t>
            </a:r>
            <a:r>
              <a:rPr lang="es-ES" sz="1600" dirty="0" err="1">
                <a:solidFill>
                  <a:srgbClr val="C0C0C0"/>
                </a:solidFill>
                <a:latin typeface="Arial" charset="0"/>
                <a:cs typeface="Arial" charset="0"/>
              </a:rPr>
              <a:t>discrimination</a:t>
            </a:r>
            <a:endParaRPr lang="el-GR" sz="1600" dirty="0">
              <a:latin typeface="Arial" charset="0"/>
              <a:cs typeface="Arial" charset="0"/>
            </a:endParaRPr>
          </a:p>
        </p:txBody>
      </p:sp>
      <p:sp>
        <p:nvSpPr>
          <p:cNvPr id="15" name="Text Box 65">
            <a:extLst>
              <a:ext uri="{FF2B5EF4-FFF2-40B4-BE49-F238E27FC236}">
                <a16:creationId xmlns:a16="http://schemas.microsoft.com/office/drawing/2014/main" id="{FB7AE46B-699B-094B-9552-83540D7EEF8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58687" y="1732057"/>
            <a:ext cx="3168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dirty="0">
                <a:solidFill>
                  <a:srgbClr val="C0C0C0"/>
                </a:solidFill>
                <a:latin typeface="Arial" charset="0"/>
                <a:cs typeface="Arial" charset="0"/>
              </a:rPr>
              <a:t>K-</a:t>
            </a:r>
            <a:r>
              <a:rPr lang="es-ES" sz="1600" dirty="0" err="1">
                <a:solidFill>
                  <a:srgbClr val="C0C0C0"/>
                </a:solidFill>
                <a:latin typeface="Arial" charset="0"/>
                <a:cs typeface="Arial" charset="0"/>
              </a:rPr>
              <a:t>independent</a:t>
            </a:r>
            <a:r>
              <a:rPr lang="es-ES" sz="1600" dirty="0">
                <a:latin typeface="Arial" charset="0"/>
                <a:cs typeface="Arial" charset="0"/>
              </a:rPr>
              <a:t>/</a:t>
            </a:r>
            <a:r>
              <a:rPr lang="es-ES" sz="1600" dirty="0">
                <a:solidFill>
                  <a:srgbClr val="C0C0C0"/>
                </a:solidFill>
                <a:latin typeface="Arial" charset="0"/>
                <a:cs typeface="Arial" charset="0"/>
              </a:rPr>
              <a:t> </a:t>
            </a: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 </a:t>
            </a:r>
            <a:r>
              <a:rPr lang="es-E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discrimination</a:t>
            </a:r>
            <a:endParaRPr lang="el-GR" sz="1600" dirty="0">
              <a:latin typeface="Arial" charset="0"/>
              <a:cs typeface="Arial" charset="0"/>
            </a:endParaRPr>
          </a:p>
        </p:txBody>
      </p:sp>
      <p:grpSp>
        <p:nvGrpSpPr>
          <p:cNvPr id="17" name="Group 69">
            <a:extLst>
              <a:ext uri="{FF2B5EF4-FFF2-40B4-BE49-F238E27FC236}">
                <a16:creationId xmlns:a16="http://schemas.microsoft.com/office/drawing/2014/main" id="{E54699D5-F979-2A47-8D5F-1F0AC6B6F1E1}"/>
              </a:ext>
            </a:extLst>
          </p:cNvPr>
          <p:cNvGrpSpPr>
            <a:grpSpLocks/>
          </p:cNvGrpSpPr>
          <p:nvPr/>
        </p:nvGrpSpPr>
        <p:grpSpPr bwMode="auto">
          <a:xfrm>
            <a:off x="988536" y="1500282"/>
            <a:ext cx="3409950" cy="1865312"/>
            <a:chOff x="748" y="939"/>
            <a:chExt cx="2148" cy="1175"/>
          </a:xfrm>
        </p:grpSpPr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E252BE93-A613-D544-ACC0-27E2A1C03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939"/>
              <a:ext cx="1104" cy="11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/>
            </a:p>
          </p:txBody>
        </p:sp>
        <p:sp>
          <p:nvSpPr>
            <p:cNvPr id="21" name="Rectangle 43">
              <a:extLst>
                <a:ext uri="{FF2B5EF4-FFF2-40B4-BE49-F238E27FC236}">
                  <a16:creationId xmlns:a16="http://schemas.microsoft.com/office/drawing/2014/main" id="{D34904C6-C315-634C-9963-0F39507E7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939"/>
              <a:ext cx="768" cy="117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/>
            </a:p>
          </p:txBody>
        </p:sp>
        <p:sp>
          <p:nvSpPr>
            <p:cNvPr id="22" name="Text Box 45">
              <a:extLst>
                <a:ext uri="{FF2B5EF4-FFF2-40B4-BE49-F238E27FC236}">
                  <a16:creationId xmlns:a16="http://schemas.microsoft.com/office/drawing/2014/main" id="{611C556C-2BC0-F14F-9E05-E7585E977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" y="1582"/>
              <a:ext cx="36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400" b="1">
                  <a:solidFill>
                    <a:srgbClr val="FF0000"/>
                  </a:solidFill>
                </a:rPr>
                <a:t>NH</a:t>
              </a:r>
              <a:r>
                <a:rPr lang="es-ES_tradnl" altLang="es-ES" sz="1400" b="1" baseline="-25000">
                  <a:solidFill>
                    <a:srgbClr val="FF0000"/>
                  </a:solidFill>
                </a:rPr>
                <a:t>4</a:t>
              </a:r>
              <a:r>
                <a:rPr lang="es-ES_tradnl" altLang="es-ES" sz="1400" b="1" baseline="30000">
                  <a:solidFill>
                    <a:srgbClr val="FF0000"/>
                  </a:solidFill>
                </a:rPr>
                <a:t>+</a:t>
              </a:r>
              <a:endParaRPr lang="es-ES_tradnl" altLang="es-ES" sz="1400" b="1">
                <a:solidFill>
                  <a:srgbClr val="FF0000"/>
                </a:solidFill>
              </a:endParaRPr>
            </a:p>
          </p:txBody>
        </p:sp>
        <p:sp>
          <p:nvSpPr>
            <p:cNvPr id="23" name="Text Box 46">
              <a:extLst>
                <a:ext uri="{FF2B5EF4-FFF2-40B4-BE49-F238E27FC236}">
                  <a16:creationId xmlns:a16="http://schemas.microsoft.com/office/drawing/2014/main" id="{7CA897DE-ACA0-C141-AF38-94878CA41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1464"/>
              <a:ext cx="24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400"/>
                <a:t>H</a:t>
              </a:r>
              <a:r>
                <a:rPr lang="es-ES_tradnl" altLang="es-ES" sz="1400" baseline="30000"/>
                <a:t>+</a:t>
              </a:r>
            </a:p>
          </p:txBody>
        </p:sp>
        <p:sp>
          <p:nvSpPr>
            <p:cNvPr id="24" name="Text Box 49">
              <a:extLst>
                <a:ext uri="{FF2B5EF4-FFF2-40B4-BE49-F238E27FC236}">
                  <a16:creationId xmlns:a16="http://schemas.microsoft.com/office/drawing/2014/main" id="{7E0A1140-9034-A04C-BF0E-2675E6A9D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" y="984"/>
              <a:ext cx="18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400"/>
                <a:t>+</a:t>
              </a:r>
            </a:p>
          </p:txBody>
        </p:sp>
        <p:sp>
          <p:nvSpPr>
            <p:cNvPr id="25" name="Text Box 50">
              <a:extLst>
                <a:ext uri="{FF2B5EF4-FFF2-40B4-BE49-F238E27FC236}">
                  <a16:creationId xmlns:a16="http://schemas.microsoft.com/office/drawing/2014/main" id="{41B1ED09-AF33-AB4F-8F28-51E1D230F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" y="1817"/>
              <a:ext cx="18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400"/>
                <a:t>+</a:t>
              </a:r>
            </a:p>
          </p:txBody>
        </p:sp>
        <p:sp>
          <p:nvSpPr>
            <p:cNvPr id="26" name="Text Box 51">
              <a:extLst>
                <a:ext uri="{FF2B5EF4-FFF2-40B4-BE49-F238E27FC236}">
                  <a16:creationId xmlns:a16="http://schemas.microsoft.com/office/drawing/2014/main" id="{96C7D9F0-4EE0-7647-878B-D7681722B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" y="1683"/>
              <a:ext cx="18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400"/>
                <a:t>+</a:t>
              </a:r>
            </a:p>
          </p:txBody>
        </p:sp>
        <p:sp>
          <p:nvSpPr>
            <p:cNvPr id="27" name="Text Box 52">
              <a:extLst>
                <a:ext uri="{FF2B5EF4-FFF2-40B4-BE49-F238E27FC236}">
                  <a16:creationId xmlns:a16="http://schemas.microsoft.com/office/drawing/2014/main" id="{4559F35A-ABB6-A047-85F7-646A5654D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" y="1276"/>
              <a:ext cx="18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400"/>
                <a:t>+</a:t>
              </a:r>
            </a:p>
          </p:txBody>
        </p:sp>
        <p:sp>
          <p:nvSpPr>
            <p:cNvPr id="28" name="Text Box 53">
              <a:extLst>
                <a:ext uri="{FF2B5EF4-FFF2-40B4-BE49-F238E27FC236}">
                  <a16:creationId xmlns:a16="http://schemas.microsoft.com/office/drawing/2014/main" id="{A1EFA6DA-3556-8B44-B15D-8ED97AD05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" y="1127"/>
              <a:ext cx="18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400"/>
                <a:t>+</a:t>
              </a:r>
            </a:p>
          </p:txBody>
        </p:sp>
        <p:sp>
          <p:nvSpPr>
            <p:cNvPr id="29" name="Text Box 54">
              <a:extLst>
                <a:ext uri="{FF2B5EF4-FFF2-40B4-BE49-F238E27FC236}">
                  <a16:creationId xmlns:a16="http://schemas.microsoft.com/office/drawing/2014/main" id="{1C7C7E2E-3854-3442-8F89-F75CEDCE0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13" y="980"/>
              <a:ext cx="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2400"/>
                <a:t>-</a:t>
              </a:r>
            </a:p>
          </p:txBody>
        </p:sp>
        <p:sp>
          <p:nvSpPr>
            <p:cNvPr id="30" name="Text Box 55">
              <a:extLst>
                <a:ext uri="{FF2B5EF4-FFF2-40B4-BE49-F238E27FC236}">
                  <a16:creationId xmlns:a16="http://schemas.microsoft.com/office/drawing/2014/main" id="{94089C85-E3BE-3E4A-A33B-840ABCAC0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13" y="1116"/>
              <a:ext cx="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2400"/>
                <a:t>-</a:t>
              </a:r>
            </a:p>
          </p:txBody>
        </p:sp>
        <p:sp>
          <p:nvSpPr>
            <p:cNvPr id="31" name="Text Box 56">
              <a:extLst>
                <a:ext uri="{FF2B5EF4-FFF2-40B4-BE49-F238E27FC236}">
                  <a16:creationId xmlns:a16="http://schemas.microsoft.com/office/drawing/2014/main" id="{0F5669A5-FA2A-4049-999C-B0B255E30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13" y="1251"/>
              <a:ext cx="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2400"/>
                <a:t>-</a:t>
              </a:r>
            </a:p>
          </p:txBody>
        </p:sp>
        <p:sp>
          <p:nvSpPr>
            <p:cNvPr id="32" name="Text Box 57">
              <a:extLst>
                <a:ext uri="{FF2B5EF4-FFF2-40B4-BE49-F238E27FC236}">
                  <a16:creationId xmlns:a16="http://schemas.microsoft.com/office/drawing/2014/main" id="{4B2B3E85-2DB6-0749-B1B3-09FC3C784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13" y="1742"/>
              <a:ext cx="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2400"/>
                <a:t>-</a:t>
              </a:r>
            </a:p>
          </p:txBody>
        </p:sp>
        <p:sp>
          <p:nvSpPr>
            <p:cNvPr id="33" name="Text Box 58">
              <a:extLst>
                <a:ext uri="{FF2B5EF4-FFF2-40B4-BE49-F238E27FC236}">
                  <a16:creationId xmlns:a16="http://schemas.microsoft.com/office/drawing/2014/main" id="{447151CA-41DA-6A45-8557-F1B2C8E8F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13" y="1872"/>
              <a:ext cx="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2400"/>
                <a:t>-</a:t>
              </a:r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1FB3F691-33F7-4D48-89A2-5A4B95C3E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939"/>
              <a:ext cx="288" cy="1174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50000">
                  <a:srgbClr val="FFFFCC"/>
                </a:gs>
                <a:gs pos="100000">
                  <a:srgbClr val="FFCC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/>
            </a:p>
          </p:txBody>
        </p:sp>
        <p:sp>
          <p:nvSpPr>
            <p:cNvPr id="35" name="Text Box 60">
              <a:extLst>
                <a:ext uri="{FF2B5EF4-FFF2-40B4-BE49-F238E27FC236}">
                  <a16:creationId xmlns:a16="http://schemas.microsoft.com/office/drawing/2014/main" id="{571BE8E9-616C-A547-90CC-58BF8C822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1664"/>
              <a:ext cx="36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400" b="1">
                  <a:solidFill>
                    <a:srgbClr val="FF0000"/>
                  </a:solidFill>
                </a:rPr>
                <a:t>NH</a:t>
              </a:r>
              <a:r>
                <a:rPr lang="es-ES_tradnl" altLang="es-ES" sz="1400" b="1" baseline="-25000">
                  <a:solidFill>
                    <a:srgbClr val="FF0000"/>
                  </a:solidFill>
                </a:rPr>
                <a:t>4</a:t>
              </a:r>
              <a:r>
                <a:rPr lang="es-ES_tradnl" altLang="es-ES" sz="1400" b="1" baseline="30000">
                  <a:solidFill>
                    <a:srgbClr val="FF0000"/>
                  </a:solidFill>
                </a:rPr>
                <a:t>+</a:t>
              </a:r>
              <a:endParaRPr lang="es-ES_tradnl" altLang="es-ES" sz="1400" b="1">
                <a:solidFill>
                  <a:srgbClr val="FF0000"/>
                </a:solidFill>
              </a:endParaRPr>
            </a:p>
          </p:txBody>
        </p:sp>
        <p:sp>
          <p:nvSpPr>
            <p:cNvPr id="36" name="Text Box 61">
              <a:extLst>
                <a:ext uri="{FF2B5EF4-FFF2-40B4-BE49-F238E27FC236}">
                  <a16:creationId xmlns:a16="http://schemas.microsoft.com/office/drawing/2014/main" id="{24EF4B4E-C192-6246-810F-7E260547E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1790"/>
              <a:ext cx="24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400" b="1"/>
                <a:t>K</a:t>
              </a:r>
              <a:r>
                <a:rPr lang="es-ES_tradnl" altLang="es-ES" sz="1400" b="1" baseline="30000"/>
                <a:t>+</a:t>
              </a:r>
              <a:endParaRPr lang="es-ES_tradnl" altLang="es-ES" sz="1400" b="1"/>
            </a:p>
          </p:txBody>
        </p:sp>
        <p:sp>
          <p:nvSpPr>
            <p:cNvPr id="37" name="Rectangle 68">
              <a:extLst>
                <a:ext uri="{FF2B5EF4-FFF2-40B4-BE49-F238E27FC236}">
                  <a16:creationId xmlns:a16="http://schemas.microsoft.com/office/drawing/2014/main" id="{1B5F84DE-E919-C649-9310-BE2220249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1488"/>
              <a:ext cx="499" cy="227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12500">
                  <a:srgbClr val="21D6E0"/>
                </a:gs>
                <a:gs pos="37500">
                  <a:srgbClr val="0087E6"/>
                </a:gs>
                <a:gs pos="50000">
                  <a:srgbClr val="005CBF"/>
                </a:gs>
                <a:gs pos="62500">
                  <a:srgbClr val="0087E6"/>
                </a:gs>
                <a:gs pos="87500">
                  <a:srgbClr val="21D6E0"/>
                </a:gs>
                <a:gs pos="100000">
                  <a:srgbClr val="03D4A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/>
            </a:p>
          </p:txBody>
        </p:sp>
        <p:sp>
          <p:nvSpPr>
            <p:cNvPr id="38" name="Line 47">
              <a:extLst>
                <a:ext uri="{FF2B5EF4-FFF2-40B4-BE49-F238E27FC236}">
                  <a16:creationId xmlns:a16="http://schemas.microsoft.com/office/drawing/2014/main" id="{C3945815-E979-6D48-A1D9-672A055B6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7" y="1556"/>
              <a:ext cx="10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" name="Line 48">
              <a:extLst>
                <a:ext uri="{FF2B5EF4-FFF2-40B4-BE49-F238E27FC236}">
                  <a16:creationId xmlns:a16="http://schemas.microsoft.com/office/drawing/2014/main" id="{F6F6AFA6-5894-C948-8BCC-004A7BAA7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1645"/>
              <a:ext cx="10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2795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D8944-D78A-DA4F-8E77-A45DE6367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6" y="600160"/>
            <a:ext cx="4062234" cy="3635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4D7B4B-66B4-0041-981B-E0422CD8D3EC}"/>
              </a:ext>
            </a:extLst>
          </p:cNvPr>
          <p:cNvSpPr txBox="1"/>
          <p:nvPr/>
        </p:nvSpPr>
        <p:spPr>
          <a:xfrm>
            <a:off x="185672" y="4182039"/>
            <a:ext cx="438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NH</a:t>
            </a:r>
            <a:r>
              <a:rPr lang="en-GB" sz="1400" baseline="-25000" dirty="0"/>
              <a:t>4</a:t>
            </a:r>
            <a:r>
              <a:rPr lang="en-GB" sz="1400" baseline="30000" dirty="0"/>
              <a:t>+</a:t>
            </a:r>
            <a:r>
              <a:rPr lang="en-GB" sz="1400" dirty="0"/>
              <a:t> containing </a:t>
            </a:r>
            <a:r>
              <a:rPr lang="en-GB" sz="1400" baseline="30000" dirty="0"/>
              <a:t>14</a:t>
            </a:r>
            <a:r>
              <a:rPr lang="en-GB" sz="1400" dirty="0"/>
              <a:t>N are more easily deprotonated than those containing </a:t>
            </a:r>
            <a:r>
              <a:rPr lang="en-GB" sz="1400" baseline="30000" dirty="0"/>
              <a:t>15</a:t>
            </a:r>
            <a:r>
              <a:rPr lang="en-GB" sz="1400" dirty="0"/>
              <a:t>N, leading to an isotopic fractionation linked to an isotope effect, at 30°C, of 1.044 between NH</a:t>
            </a:r>
            <a:r>
              <a:rPr lang="en-GB" sz="1400" baseline="-25000" dirty="0"/>
              <a:t>4</a:t>
            </a:r>
            <a:r>
              <a:rPr lang="en-GB" sz="1400" baseline="30000" dirty="0"/>
              <a:t>+</a:t>
            </a:r>
            <a:r>
              <a:rPr lang="en-GB" sz="1400" dirty="0"/>
              <a:t> and NH</a:t>
            </a:r>
            <a:r>
              <a:rPr lang="en-GB" sz="1400" baseline="-25000" dirty="0"/>
              <a:t>3</a:t>
            </a:r>
            <a:r>
              <a:rPr lang="en-GB" sz="1400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BA00399-5CD0-9D17-289B-25DF7686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9"/>
            <a:ext cx="3718560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N stable isotopes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D847A-F839-6D43-AAB3-EAD4B30F48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006"/>
          <a:stretch/>
        </p:blipFill>
        <p:spPr>
          <a:xfrm>
            <a:off x="4519434" y="463789"/>
            <a:ext cx="4503420" cy="1080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615788-0356-CB4D-A367-7132B42E4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160" y="1768831"/>
            <a:ext cx="4630168" cy="29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BA00399-5CD0-9D17-289B-25DF7686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57634" y="2210074"/>
            <a:ext cx="4633454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Ammonium transporters in yeast (only MEP for HATS)</a:t>
            </a:r>
            <a:endParaRPr lang="en-US" sz="2800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40D6FC95-AB27-0E3B-A190-E9FD6CE5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C13E71D0-4735-F249-BD40-008DEB9B921C}" type="datetime5">
              <a:rPr lang="en-US" smtClean="0"/>
              <a:pPr>
                <a:spcAft>
                  <a:spcPts val="600"/>
                </a:spcAft>
              </a:pPr>
              <a:t>30-Mar-22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F08F50-E023-874C-B390-78F37DB65992}"/>
              </a:ext>
            </a:extLst>
          </p:cNvPr>
          <p:cNvGrpSpPr/>
          <p:nvPr/>
        </p:nvGrpSpPr>
        <p:grpSpPr>
          <a:xfrm>
            <a:off x="2007876" y="109837"/>
            <a:ext cx="5954951" cy="4842093"/>
            <a:chOff x="1499949" y="1842610"/>
            <a:chExt cx="5954951" cy="4842093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0766BBF6-E9D0-564F-AB8F-8D73D7237758}"/>
                </a:ext>
              </a:extLst>
            </p:cNvPr>
            <p:cNvGrpSpPr/>
            <p:nvPr/>
          </p:nvGrpSpPr>
          <p:grpSpPr>
            <a:xfrm>
              <a:off x="1536700" y="2641600"/>
              <a:ext cx="5918200" cy="3551237"/>
              <a:chOff x="1854200" y="1389063"/>
              <a:chExt cx="5918200" cy="3551237"/>
            </a:xfrm>
            <a:solidFill>
              <a:schemeClr val="bg2">
                <a:lumMod val="90000"/>
              </a:schemeClr>
            </a:solidFill>
          </p:grpSpPr>
          <p:sp>
            <p:nvSpPr>
              <p:cNvPr id="34" name="Rounded Rectangle 3">
                <a:extLst>
                  <a:ext uri="{FF2B5EF4-FFF2-40B4-BE49-F238E27FC236}">
                    <a16:creationId xmlns:a16="http://schemas.microsoft.com/office/drawing/2014/main" id="{DE13E429-60B2-D546-9BD7-AE147013F02B}"/>
                  </a:ext>
                </a:extLst>
              </p:cNvPr>
              <p:cNvSpPr/>
              <p:nvPr/>
            </p:nvSpPr>
            <p:spPr>
              <a:xfrm>
                <a:off x="1854200" y="1701800"/>
                <a:ext cx="5105400" cy="3238500"/>
              </a:xfrm>
              <a:prstGeom prst="roundRect">
                <a:avLst>
                  <a:gd name="adj" fmla="val 40966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2483216-1FC6-BA40-AA07-D90F75D0AD86}"/>
                  </a:ext>
                </a:extLst>
              </p:cNvPr>
              <p:cNvSpPr/>
              <p:nvPr/>
            </p:nvSpPr>
            <p:spPr>
              <a:xfrm>
                <a:off x="6489700" y="1389063"/>
                <a:ext cx="1282700" cy="15367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B3F1F6-C4C1-0944-8C60-835BAFAA2144}"/>
                </a:ext>
              </a:extLst>
            </p:cNvPr>
            <p:cNvSpPr/>
            <p:nvPr/>
          </p:nvSpPr>
          <p:spPr>
            <a:xfrm>
              <a:off x="2794000" y="2471737"/>
              <a:ext cx="368300" cy="965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C5C18E-40FA-1945-AC08-21E74C266538}"/>
                </a:ext>
              </a:extLst>
            </p:cNvPr>
            <p:cNvSpPr/>
            <p:nvPr/>
          </p:nvSpPr>
          <p:spPr>
            <a:xfrm>
              <a:off x="3733800" y="2471737"/>
              <a:ext cx="368300" cy="9652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84EC44-FEE9-0C4F-9421-10A16E229883}"/>
                </a:ext>
              </a:extLst>
            </p:cNvPr>
            <p:cNvSpPr/>
            <p:nvPr/>
          </p:nvSpPr>
          <p:spPr>
            <a:xfrm>
              <a:off x="4724400" y="2471737"/>
              <a:ext cx="368300" cy="965200"/>
            </a:xfrm>
            <a:prstGeom prst="ellipse">
              <a:avLst/>
            </a:prstGeom>
            <a:solidFill>
              <a:srgbClr val="F2DCD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0">
              <a:extLst>
                <a:ext uri="{FF2B5EF4-FFF2-40B4-BE49-F238E27FC236}">
                  <a16:creationId xmlns:a16="http://schemas.microsoft.com/office/drawing/2014/main" id="{654205E3-1617-1A42-ACB7-B6D1E0388E05}"/>
                </a:ext>
              </a:extLst>
            </p:cNvPr>
            <p:cNvCxnSpPr/>
            <p:nvPr/>
          </p:nvCxnSpPr>
          <p:spPr>
            <a:xfrm flipH="1">
              <a:off x="2971800" y="2184400"/>
              <a:ext cx="2540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2">
              <a:extLst>
                <a:ext uri="{FF2B5EF4-FFF2-40B4-BE49-F238E27FC236}">
                  <a16:creationId xmlns:a16="http://schemas.microsoft.com/office/drawing/2014/main" id="{84C2F458-CBA8-394F-86C6-1BD08DDBD6FD}"/>
                </a:ext>
              </a:extLst>
            </p:cNvPr>
            <p:cNvCxnSpPr/>
            <p:nvPr/>
          </p:nvCxnSpPr>
          <p:spPr>
            <a:xfrm flipH="1">
              <a:off x="3924300" y="2166937"/>
              <a:ext cx="2540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3">
              <a:extLst>
                <a:ext uri="{FF2B5EF4-FFF2-40B4-BE49-F238E27FC236}">
                  <a16:creationId xmlns:a16="http://schemas.microsoft.com/office/drawing/2014/main" id="{825B9973-6C4C-094E-9900-84C46456F8B7}"/>
                </a:ext>
              </a:extLst>
            </p:cNvPr>
            <p:cNvCxnSpPr/>
            <p:nvPr/>
          </p:nvCxnSpPr>
          <p:spPr>
            <a:xfrm flipH="1">
              <a:off x="4902200" y="2184400"/>
              <a:ext cx="2540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608E94DD-D366-9F41-9C77-6B87DC056061}"/>
                </a:ext>
              </a:extLst>
            </p:cNvPr>
            <p:cNvSpPr txBox="1"/>
            <p:nvPr/>
          </p:nvSpPr>
          <p:spPr>
            <a:xfrm>
              <a:off x="2745006" y="1912800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NH</a:t>
              </a:r>
              <a:r>
                <a:rPr lang="en-GB" sz="1200" baseline="-25000" dirty="0"/>
                <a:t>3</a:t>
              </a: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229AFABA-C1B6-8340-B0D8-E5B9B60731E7}"/>
                </a:ext>
              </a:extLst>
            </p:cNvPr>
            <p:cNvSpPr txBox="1"/>
            <p:nvPr/>
          </p:nvSpPr>
          <p:spPr>
            <a:xfrm>
              <a:off x="3657600" y="1879600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NH</a:t>
              </a:r>
              <a:r>
                <a:rPr lang="en-GB" b="1" baseline="-25000" dirty="0"/>
                <a:t>3</a:t>
              </a: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68D42285-FA4F-1045-9B93-EC5F804C731F}"/>
                </a:ext>
              </a:extLst>
            </p:cNvPr>
            <p:cNvSpPr txBox="1"/>
            <p:nvPr/>
          </p:nvSpPr>
          <p:spPr>
            <a:xfrm>
              <a:off x="4673261" y="1842610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NH</a:t>
              </a:r>
              <a:r>
                <a:rPr lang="en-GB" sz="1200" baseline="-25000" dirty="0"/>
                <a:t>3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673D4BA0-2709-994E-A476-4565162B5C3B}"/>
                </a:ext>
              </a:extLst>
            </p:cNvPr>
            <p:cNvSpPr txBox="1"/>
            <p:nvPr/>
          </p:nvSpPr>
          <p:spPr>
            <a:xfrm>
              <a:off x="2643719" y="2756971"/>
              <a:ext cx="6501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MEP 1</a:t>
              </a: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4DED50C6-1BD0-154E-8B75-7863363AABD3}"/>
                </a:ext>
              </a:extLst>
            </p:cNvPr>
            <p:cNvSpPr txBox="1"/>
            <p:nvPr/>
          </p:nvSpPr>
          <p:spPr>
            <a:xfrm>
              <a:off x="2641974" y="371522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NH</a:t>
              </a:r>
              <a:r>
                <a:rPr lang="en-GB" sz="1200" baseline="-25000" dirty="0"/>
                <a:t>4</a:t>
              </a:r>
              <a:r>
                <a:rPr lang="en-GB" sz="1200" baseline="30000" dirty="0"/>
                <a:t>+</a:t>
              </a:r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635C9B64-E34A-C244-B41C-18AE1471D949}"/>
                </a:ext>
              </a:extLst>
            </p:cNvPr>
            <p:cNvSpPr txBox="1"/>
            <p:nvPr/>
          </p:nvSpPr>
          <p:spPr>
            <a:xfrm>
              <a:off x="3657600" y="3746422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NH</a:t>
              </a:r>
              <a:r>
                <a:rPr lang="en-GB" b="1" baseline="-25000" dirty="0"/>
                <a:t>3</a:t>
              </a: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B542C5ED-15D5-0340-9A51-3ACAC73E1956}"/>
                </a:ext>
              </a:extLst>
            </p:cNvPr>
            <p:cNvSpPr txBox="1"/>
            <p:nvPr/>
          </p:nvSpPr>
          <p:spPr>
            <a:xfrm>
              <a:off x="4597400" y="370943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NH</a:t>
              </a:r>
              <a:r>
                <a:rPr lang="en-GB" sz="1200" baseline="-25000" dirty="0"/>
                <a:t>4</a:t>
              </a:r>
              <a:r>
                <a:rPr lang="en-GB" sz="1200" baseline="30000" dirty="0"/>
                <a:t>+</a:t>
              </a:r>
            </a:p>
          </p:txBody>
        </p:sp>
        <p:sp>
          <p:nvSpPr>
            <p:cNvPr id="25" name="TextBox 21">
              <a:extLst>
                <a:ext uri="{FF2B5EF4-FFF2-40B4-BE49-F238E27FC236}">
                  <a16:creationId xmlns:a16="http://schemas.microsoft.com/office/drawing/2014/main" id="{CA754090-1A3C-AD49-9152-62EAD36BC4F4}"/>
                </a:ext>
              </a:extLst>
            </p:cNvPr>
            <p:cNvSpPr txBox="1"/>
            <p:nvPr/>
          </p:nvSpPr>
          <p:spPr>
            <a:xfrm>
              <a:off x="3619203" y="2800448"/>
              <a:ext cx="6501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MEP 2</a:t>
              </a:r>
            </a:p>
          </p:txBody>
        </p:sp>
        <p:sp>
          <p:nvSpPr>
            <p:cNvPr id="26" name="TextBox 22">
              <a:extLst>
                <a:ext uri="{FF2B5EF4-FFF2-40B4-BE49-F238E27FC236}">
                  <a16:creationId xmlns:a16="http://schemas.microsoft.com/office/drawing/2014/main" id="{06D352FC-952C-8443-9B68-FD896ED211C1}"/>
                </a:ext>
              </a:extLst>
            </p:cNvPr>
            <p:cNvSpPr txBox="1"/>
            <p:nvPr/>
          </p:nvSpPr>
          <p:spPr>
            <a:xfrm>
              <a:off x="4601982" y="2783859"/>
              <a:ext cx="6501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MEP 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6EABD89-8C95-B444-8F34-E7A4D16B830A}"/>
                </a:ext>
              </a:extLst>
            </p:cNvPr>
            <p:cNvSpPr/>
            <p:nvPr/>
          </p:nvSpPr>
          <p:spPr>
            <a:xfrm>
              <a:off x="6172200" y="4610100"/>
              <a:ext cx="723900" cy="838200"/>
            </a:xfrm>
            <a:prstGeom prst="ellips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23A3FA53-BF12-CE49-92E6-4AA996E2FC43}"/>
                </a:ext>
              </a:extLst>
            </p:cNvPr>
            <p:cNvSpPr txBox="1"/>
            <p:nvPr/>
          </p:nvSpPr>
          <p:spPr>
            <a:xfrm>
              <a:off x="5252145" y="49011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NH4+</a:t>
              </a:r>
            </a:p>
          </p:txBody>
        </p:sp>
        <p:cxnSp>
          <p:nvCxnSpPr>
            <p:cNvPr id="29" name="Straight Arrow Connector 25">
              <a:extLst>
                <a:ext uri="{FF2B5EF4-FFF2-40B4-BE49-F238E27FC236}">
                  <a16:creationId xmlns:a16="http://schemas.microsoft.com/office/drawing/2014/main" id="{DE4B39AC-A56C-4C45-82F7-893AAED519BC}"/>
                </a:ext>
              </a:extLst>
            </p:cNvPr>
            <p:cNvCxnSpPr>
              <a:endCxn id="28" idx="3"/>
            </p:cNvCxnSpPr>
            <p:nvPr/>
          </p:nvCxnSpPr>
          <p:spPr>
            <a:xfrm flipH="1">
              <a:off x="5962596" y="5067300"/>
              <a:ext cx="1111304" cy="18534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52625BDB-3748-404A-8554-C9F171FD9FCE}"/>
                </a:ext>
              </a:extLst>
            </p:cNvPr>
            <p:cNvSpPr txBox="1"/>
            <p:nvPr/>
          </p:nvSpPr>
          <p:spPr>
            <a:xfrm>
              <a:off x="3600124" y="4348490"/>
              <a:ext cx="1124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FFFF"/>
                  </a:solidFill>
                </a:rPr>
                <a:t>YEAST</a:t>
              </a: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8F8D29A3-95D4-5044-8EDB-A74454493FAA}"/>
                </a:ext>
              </a:extLst>
            </p:cNvPr>
            <p:cNvSpPr txBox="1"/>
            <p:nvPr/>
          </p:nvSpPr>
          <p:spPr>
            <a:xfrm>
              <a:off x="1499949" y="6315371"/>
              <a:ext cx="3580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MEP 2 - Repressed at [NH</a:t>
              </a:r>
              <a:r>
                <a:rPr lang="en-GB" baseline="-25000" dirty="0"/>
                <a:t>4</a:t>
              </a:r>
              <a:r>
                <a:rPr lang="en-GB" baseline="30000" dirty="0"/>
                <a:t>+</a:t>
              </a:r>
              <a:r>
                <a:rPr lang="en-GB" dirty="0"/>
                <a:t>] &gt; 5 mM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BC3BAB-7A2E-6E44-9710-4787BF84719D}"/>
              </a:ext>
            </a:extLst>
          </p:cNvPr>
          <p:cNvSpPr txBox="1"/>
          <p:nvPr/>
        </p:nvSpPr>
        <p:spPr>
          <a:xfrm>
            <a:off x="2025772" y="947253"/>
            <a:ext cx="837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sz="2400" b="1" dirty="0"/>
              <a:t>HATS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1D37C6-F4BF-3F4F-94E4-CDF009A2FFBE}"/>
              </a:ext>
            </a:extLst>
          </p:cNvPr>
          <p:cNvSpPr txBox="1"/>
          <p:nvPr/>
        </p:nvSpPr>
        <p:spPr>
          <a:xfrm>
            <a:off x="6808730" y="4090408"/>
            <a:ext cx="77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sz="2400" b="1" dirty="0"/>
              <a:t>LATS</a:t>
            </a:r>
          </a:p>
        </p:txBody>
      </p:sp>
    </p:spTree>
    <p:extLst>
      <p:ext uri="{BB962C8B-B14F-4D97-AF65-F5344CB8AC3E}">
        <p14:creationId xmlns:p14="http://schemas.microsoft.com/office/powerpoint/2010/main" val="9004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67845" y="854357"/>
            <a:ext cx="7477759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altLang="es-ES" sz="1800" b="1" dirty="0"/>
              <a:t>Experimental design using yeast</a:t>
            </a:r>
          </a:p>
          <a:p>
            <a:pPr algn="ctr" eaLnBrk="1" hangingPunct="1">
              <a:spcBef>
                <a:spcPct val="50000"/>
              </a:spcBef>
              <a:buNone/>
            </a:pPr>
            <a:endParaRPr lang="en-GB" altLang="es-ES" sz="1800" b="1" dirty="0"/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s-ES" sz="1800" b="1" dirty="0"/>
              <a:t>Yeast strains</a:t>
            </a:r>
            <a:r>
              <a:rPr lang="en-GB" altLang="es-ES" sz="1800" dirty="0"/>
              <a:t>: </a:t>
            </a:r>
            <a:r>
              <a:rPr lang="en-GB" altLang="es-ES" sz="1800" i="1" dirty="0"/>
              <a:t>Wild types </a:t>
            </a:r>
            <a:r>
              <a:rPr lang="en-GB" altLang="es-ES" sz="1800" dirty="0"/>
              <a:t>(Soil </a:t>
            </a:r>
            <a:r>
              <a:rPr lang="en-GB" altLang="es-ES" sz="1800" i="1" dirty="0" err="1"/>
              <a:t>S.cerevisiae</a:t>
            </a:r>
            <a:r>
              <a:rPr lang="en-GB" altLang="es-ES" sz="1800" dirty="0"/>
              <a:t> and Σ1278b), </a:t>
            </a:r>
            <a:r>
              <a:rPr lang="en-GB" altLang="es-ES" sz="1800" i="1" dirty="0"/>
              <a:t>3ΔMEP</a:t>
            </a:r>
            <a:r>
              <a:rPr lang="en-GB" altLang="es-ES" sz="1800" dirty="0"/>
              <a:t> mutants (31019b and 31019b+PFL38_empty vector – </a:t>
            </a:r>
            <a:r>
              <a:rPr lang="en-GB" altLang="es-ES" sz="1800" i="1" dirty="0"/>
              <a:t>no MEP; only LATS is working</a:t>
            </a:r>
            <a:r>
              <a:rPr lang="en-GB" altLang="es-ES" sz="1800" dirty="0"/>
              <a:t>)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s-ES" sz="1800" dirty="0"/>
              <a:t>2 </a:t>
            </a:r>
            <a:r>
              <a:rPr lang="en-GB" altLang="es-ES" sz="1800" b="1" dirty="0"/>
              <a:t>K</a:t>
            </a:r>
            <a:r>
              <a:rPr lang="en-GB" altLang="es-ES" sz="1800" b="1" baseline="30000" dirty="0"/>
              <a:t>+</a:t>
            </a:r>
            <a:r>
              <a:rPr lang="en-GB" altLang="es-ES" sz="1800" dirty="0"/>
              <a:t> levels (1.3 and 13 mM)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s-ES" sz="1800" dirty="0"/>
              <a:t> </a:t>
            </a:r>
            <a:r>
              <a:rPr lang="en-GB" altLang="es-ES" sz="1800" b="1" dirty="0"/>
              <a:t>Increasing NH</a:t>
            </a:r>
            <a:r>
              <a:rPr lang="en-GB" altLang="es-ES" sz="1800" b="1" baseline="-25000" dirty="0"/>
              <a:t>4</a:t>
            </a:r>
            <a:r>
              <a:rPr lang="en-GB" altLang="es-ES" sz="1800" b="1" baseline="30000" dirty="0"/>
              <a:t>+</a:t>
            </a:r>
            <a:r>
              <a:rPr lang="en-GB" altLang="es-ES" sz="1800" b="1" dirty="0"/>
              <a:t> </a:t>
            </a:r>
            <a:r>
              <a:rPr lang="en-GB" altLang="es-ES" sz="1800" dirty="0"/>
              <a:t>concentrations (0.5, 1, 5, 20, 76 and 300 mM)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s-ES" sz="1800" dirty="0"/>
              <a:t>Relationship between uptake of NH</a:t>
            </a:r>
            <a:r>
              <a:rPr lang="en-GB" altLang="es-ES" sz="1800" baseline="-25000" dirty="0"/>
              <a:t>4</a:t>
            </a:r>
            <a:r>
              <a:rPr lang="en-GB" altLang="es-ES" sz="1800" baseline="30000" dirty="0"/>
              <a:t>+</a:t>
            </a:r>
            <a:r>
              <a:rPr lang="en-GB" altLang="es-ES" sz="1800" dirty="0"/>
              <a:t>/NH</a:t>
            </a:r>
            <a:r>
              <a:rPr lang="en-GB" altLang="es-ES" sz="1800" baseline="-25000" dirty="0"/>
              <a:t>3</a:t>
            </a:r>
            <a:r>
              <a:rPr lang="en-GB" altLang="es-ES" sz="1800" dirty="0"/>
              <a:t> and </a:t>
            </a:r>
            <a:r>
              <a:rPr lang="en-GB" altLang="es-ES" sz="1800" b="1" dirty="0"/>
              <a:t>δ</a:t>
            </a:r>
            <a:r>
              <a:rPr lang="en-GB" altLang="es-ES" sz="1800" b="1" baseline="30000" dirty="0"/>
              <a:t>15</a:t>
            </a:r>
            <a:r>
              <a:rPr lang="en-GB" altLang="es-ES" sz="1800" b="1" dirty="0"/>
              <a:t>N </a:t>
            </a:r>
            <a:r>
              <a:rPr lang="en-GB" altLang="es-ES" sz="1800" dirty="0"/>
              <a:t>of organisms</a:t>
            </a:r>
          </a:p>
        </p:txBody>
      </p:sp>
    </p:spTree>
    <p:extLst>
      <p:ext uri="{BB962C8B-B14F-4D97-AF65-F5344CB8AC3E}">
        <p14:creationId xmlns:p14="http://schemas.microsoft.com/office/powerpoint/2010/main" val="210298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/>
          <p:cNvSpPr>
            <a:spLocks noChangeArrowheads="1"/>
          </p:cNvSpPr>
          <p:nvPr/>
        </p:nvSpPr>
        <p:spPr bwMode="auto">
          <a:xfrm>
            <a:off x="1720455" y="1275161"/>
            <a:ext cx="377428" cy="2159794"/>
          </a:xfrm>
          <a:prstGeom prst="rect">
            <a:avLst/>
          </a:prstGeom>
          <a:solidFill>
            <a:srgbClr val="C0C0C0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350"/>
          </a:p>
        </p:txBody>
      </p:sp>
      <p:sp>
        <p:nvSpPr>
          <p:cNvPr id="41987" name="Rectangle 17"/>
          <p:cNvSpPr>
            <a:spLocks noChangeArrowheads="1"/>
          </p:cNvSpPr>
          <p:nvPr/>
        </p:nvSpPr>
        <p:spPr bwMode="auto">
          <a:xfrm>
            <a:off x="4587480" y="1268017"/>
            <a:ext cx="377428" cy="2159794"/>
          </a:xfrm>
          <a:prstGeom prst="rect">
            <a:avLst/>
          </a:prstGeom>
          <a:solidFill>
            <a:srgbClr val="C0C0C0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350"/>
          </a:p>
        </p:txBody>
      </p:sp>
      <p:graphicFrame>
        <p:nvGraphicFramePr>
          <p:cNvPr id="41988" name="Object 19"/>
          <p:cNvGraphicFramePr>
            <a:graphicFrameLocks noChangeAspect="1"/>
          </p:cNvGraphicFramePr>
          <p:nvPr/>
        </p:nvGraphicFramePr>
        <p:xfrm>
          <a:off x="1151335" y="888206"/>
          <a:ext cx="6823472" cy="3087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SPW 10.0 Graph" r:id="rId3" imgW="7399325" imgH="3347618" progId="SigmaPlotGraphicObject.9">
                  <p:embed/>
                </p:oleObj>
              </mc:Choice>
              <mc:Fallback>
                <p:oleObj name="SPW 10.0 Graph" r:id="rId3" imgW="7399325" imgH="3347618" progId="SigmaPlotGraphicObject.9">
                  <p:embed/>
                  <p:pic>
                    <p:nvPicPr>
                      <p:cNvPr id="4198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335" y="888206"/>
                        <a:ext cx="6823472" cy="3087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15"/>
          <p:cNvSpPr txBox="1">
            <a:spLocks noChangeArrowheads="1"/>
          </p:cNvSpPr>
          <p:nvPr/>
        </p:nvSpPr>
        <p:spPr bwMode="auto">
          <a:xfrm rot="16200000">
            <a:off x="1531741" y="2999201"/>
            <a:ext cx="4869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050">
                <a:latin typeface="Times New Roman" panose="02020603050405020304" pitchFamily="18" charset="0"/>
              </a:rPr>
              <a:t>HATS</a:t>
            </a:r>
          </a:p>
        </p:txBody>
      </p:sp>
      <p:sp>
        <p:nvSpPr>
          <p:cNvPr id="41991" name="Text Box 16"/>
          <p:cNvSpPr txBox="1">
            <a:spLocks noChangeArrowheads="1"/>
          </p:cNvSpPr>
          <p:nvPr/>
        </p:nvSpPr>
        <p:spPr bwMode="auto">
          <a:xfrm rot="16200000">
            <a:off x="4417816" y="3006344"/>
            <a:ext cx="4869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050">
                <a:latin typeface="Times New Roman" panose="02020603050405020304" pitchFamily="18" charset="0"/>
              </a:rPr>
              <a:t>HATS</a:t>
            </a:r>
          </a:p>
        </p:txBody>
      </p:sp>
      <p:sp>
        <p:nvSpPr>
          <p:cNvPr id="41992" name="Text Box 18"/>
          <p:cNvSpPr txBox="1">
            <a:spLocks noChangeArrowheads="1"/>
          </p:cNvSpPr>
          <p:nvPr/>
        </p:nvSpPr>
        <p:spPr bwMode="auto">
          <a:xfrm>
            <a:off x="1818086" y="4110038"/>
            <a:ext cx="480655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050" dirty="0">
                <a:latin typeface="Times New Roman" panose="02020603050405020304" pitchFamily="18" charset="0"/>
              </a:rPr>
              <a:t>Number of yeast colonies indicates the lethal treatments.</a:t>
            </a:r>
          </a:p>
        </p:txBody>
      </p:sp>
    </p:spTree>
    <p:extLst>
      <p:ext uri="{BB962C8B-B14F-4D97-AF65-F5344CB8AC3E}">
        <p14:creationId xmlns:p14="http://schemas.microsoft.com/office/powerpoint/2010/main" val="349335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5"/>
          <p:cNvSpPr>
            <a:spLocks noChangeArrowheads="1"/>
          </p:cNvSpPr>
          <p:nvPr/>
        </p:nvSpPr>
        <p:spPr bwMode="auto">
          <a:xfrm>
            <a:off x="5469892" y="2318149"/>
            <a:ext cx="377428" cy="1754981"/>
          </a:xfrm>
          <a:prstGeom prst="rect">
            <a:avLst/>
          </a:prstGeom>
          <a:solidFill>
            <a:srgbClr val="C0C0C0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350"/>
          </a:p>
        </p:txBody>
      </p:sp>
      <p:sp>
        <p:nvSpPr>
          <p:cNvPr id="43011" name="Rectangle 16"/>
          <p:cNvSpPr>
            <a:spLocks noChangeArrowheads="1"/>
          </p:cNvSpPr>
          <p:nvPr/>
        </p:nvSpPr>
        <p:spPr bwMode="auto">
          <a:xfrm>
            <a:off x="3132694" y="2319339"/>
            <a:ext cx="377429" cy="1754981"/>
          </a:xfrm>
          <a:prstGeom prst="rect">
            <a:avLst/>
          </a:prstGeom>
          <a:solidFill>
            <a:srgbClr val="C0C0C0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350"/>
          </a:p>
        </p:txBody>
      </p:sp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5478225" y="565549"/>
            <a:ext cx="377429" cy="1754981"/>
          </a:xfrm>
          <a:prstGeom prst="rect">
            <a:avLst/>
          </a:prstGeom>
          <a:solidFill>
            <a:srgbClr val="C0C0C0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350"/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3132694" y="572692"/>
            <a:ext cx="377429" cy="1754981"/>
          </a:xfrm>
          <a:prstGeom prst="rect">
            <a:avLst/>
          </a:prstGeom>
          <a:solidFill>
            <a:srgbClr val="C0C0C0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350"/>
          </a:p>
        </p:txBody>
      </p:sp>
      <p:graphicFrame>
        <p:nvGraphicFramePr>
          <p:cNvPr id="43014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289844029"/>
              </p:ext>
            </p:extLst>
          </p:nvPr>
        </p:nvGraphicFramePr>
        <p:xfrm>
          <a:off x="2652873" y="2116932"/>
          <a:ext cx="5588794" cy="2399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SPW 10.0 Graph" r:id="rId3" imgW="7452360" imgH="3198571" progId="SigmaPlotGraphicObject.9">
                  <p:embed/>
                </p:oleObj>
              </mc:Choice>
              <mc:Fallback>
                <p:oleObj name="SPW 10.0 Graph" r:id="rId3" imgW="7452360" imgH="3198571" progId="SigmaPlotGraphicObject.9">
                  <p:embed/>
                  <p:pic>
                    <p:nvPicPr>
                      <p:cNvPr id="430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873" y="2116932"/>
                        <a:ext cx="5588794" cy="2399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Line 17"/>
          <p:cNvSpPr>
            <a:spLocks noChangeShapeType="1"/>
          </p:cNvSpPr>
          <p:nvPr/>
        </p:nvSpPr>
        <p:spPr bwMode="auto">
          <a:xfrm>
            <a:off x="4442381" y="2812256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5256769" y="2805113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sp>
        <p:nvSpPr>
          <p:cNvPr id="43018" name="Text Box 19"/>
          <p:cNvSpPr txBox="1">
            <a:spLocks noChangeArrowheads="1"/>
          </p:cNvSpPr>
          <p:nvPr/>
        </p:nvSpPr>
        <p:spPr bwMode="auto">
          <a:xfrm>
            <a:off x="2254014" y="2842022"/>
            <a:ext cx="43219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1350"/>
          </a:p>
        </p:txBody>
      </p:sp>
      <p:sp>
        <p:nvSpPr>
          <p:cNvPr id="43019" name="Text Box 20"/>
          <p:cNvSpPr txBox="1">
            <a:spLocks noChangeArrowheads="1"/>
          </p:cNvSpPr>
          <p:nvPr/>
        </p:nvSpPr>
        <p:spPr bwMode="auto">
          <a:xfrm>
            <a:off x="4413808" y="2939655"/>
            <a:ext cx="91797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750" baseline="30000">
                <a:latin typeface="Times New Roman" panose="02020603050405020304" pitchFamily="18" charset="0"/>
              </a:rPr>
              <a:t>14</a:t>
            </a:r>
            <a:r>
              <a:rPr lang="en-GB" altLang="es-ES" sz="750">
                <a:latin typeface="Times New Roman" panose="02020603050405020304" pitchFamily="18" charset="0"/>
              </a:rPr>
              <a:t>N enriched-amino acids excretion</a:t>
            </a: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rot="5400000">
            <a:off x="6703974" y="2750940"/>
            <a:ext cx="0" cy="20514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6034249" y="3612357"/>
            <a:ext cx="1458515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750">
                <a:latin typeface="Times New Roman" panose="02020603050405020304" pitchFamily="18" charset="0"/>
              </a:rPr>
              <a:t>MEP: Dual affinity transporters!</a:t>
            </a:r>
          </a:p>
        </p:txBody>
      </p:sp>
      <p:sp>
        <p:nvSpPr>
          <p:cNvPr id="43022" name="Text Box 23"/>
          <p:cNvSpPr txBox="1">
            <a:spLocks noChangeArrowheads="1"/>
          </p:cNvSpPr>
          <p:nvPr/>
        </p:nvSpPr>
        <p:spPr bwMode="auto">
          <a:xfrm>
            <a:off x="3495836" y="3642123"/>
            <a:ext cx="194429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750">
                <a:latin typeface="Times New Roman" panose="02020603050405020304" pitchFamily="18" charset="0"/>
              </a:rPr>
              <a:t>NH</a:t>
            </a:r>
            <a:r>
              <a:rPr lang="en-GB" altLang="es-ES" sz="750" baseline="-25000">
                <a:latin typeface="Times New Roman" panose="02020603050405020304" pitchFamily="18" charset="0"/>
              </a:rPr>
              <a:t>3</a:t>
            </a:r>
            <a:r>
              <a:rPr lang="en-GB" altLang="es-ES" sz="750">
                <a:latin typeface="Times New Roman" panose="02020603050405020304" pitchFamily="18" charset="0"/>
              </a:rPr>
              <a:t>-dependent component is masked by the strong NH</a:t>
            </a:r>
            <a:r>
              <a:rPr lang="en-GB" altLang="es-ES" sz="750" baseline="-25000">
                <a:latin typeface="Times New Roman" panose="02020603050405020304" pitchFamily="18" charset="0"/>
              </a:rPr>
              <a:t>4</a:t>
            </a:r>
            <a:r>
              <a:rPr lang="en-GB" altLang="es-ES" sz="750" baseline="30000">
                <a:latin typeface="Times New Roman" panose="02020603050405020304" pitchFamily="18" charset="0"/>
              </a:rPr>
              <a:t>+</a:t>
            </a:r>
            <a:r>
              <a:rPr lang="en-GB" altLang="es-ES" sz="750">
                <a:latin typeface="Times New Roman" panose="02020603050405020304" pitchFamily="18" charset="0"/>
              </a:rPr>
              <a:t> - K</a:t>
            </a:r>
            <a:r>
              <a:rPr lang="en-GB" altLang="es-ES" sz="750" baseline="30000">
                <a:latin typeface="Times New Roman" panose="02020603050405020304" pitchFamily="18" charset="0"/>
              </a:rPr>
              <a:t>+</a:t>
            </a:r>
            <a:r>
              <a:rPr lang="en-GB" altLang="es-ES" sz="750">
                <a:latin typeface="Times New Roman" panose="02020603050405020304" pitchFamily="18" charset="0"/>
              </a:rPr>
              <a:t> competition for K</a:t>
            </a:r>
            <a:r>
              <a:rPr lang="en-GB" altLang="es-ES" sz="750" baseline="30000">
                <a:latin typeface="Times New Roman" panose="02020603050405020304" pitchFamily="18" charset="0"/>
              </a:rPr>
              <a:t>+</a:t>
            </a:r>
            <a:r>
              <a:rPr lang="en-GB" altLang="es-ES" sz="750">
                <a:latin typeface="Times New Roman" panose="02020603050405020304" pitchFamily="18" charset="0"/>
              </a:rPr>
              <a:t> channels</a:t>
            </a:r>
          </a:p>
        </p:txBody>
      </p:sp>
      <p:sp>
        <p:nvSpPr>
          <p:cNvPr id="43023" name="Text Box 24"/>
          <p:cNvSpPr txBox="1">
            <a:spLocks noChangeArrowheads="1"/>
          </p:cNvSpPr>
          <p:nvPr/>
        </p:nvSpPr>
        <p:spPr bwMode="auto">
          <a:xfrm rot="16200000">
            <a:off x="2958108" y="658736"/>
            <a:ext cx="677308" cy="2539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050" b="1">
                <a:solidFill>
                  <a:schemeClr val="accent2"/>
                </a:solidFill>
                <a:latin typeface="Times New Roman" panose="02020603050405020304" pitchFamily="18" charset="0"/>
              </a:rPr>
              <a:t>HATS</a:t>
            </a:r>
          </a:p>
        </p:txBody>
      </p:sp>
      <p:sp>
        <p:nvSpPr>
          <p:cNvPr id="43027" name="Text Box 28"/>
          <p:cNvSpPr txBox="1">
            <a:spLocks noChangeArrowheads="1"/>
          </p:cNvSpPr>
          <p:nvPr/>
        </p:nvSpPr>
        <p:spPr bwMode="auto">
          <a:xfrm>
            <a:off x="5872322" y="2913461"/>
            <a:ext cx="1727597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750">
                <a:latin typeface="Times New Roman" panose="02020603050405020304" pitchFamily="18" charset="0"/>
                <a:cs typeface="Times New Roman" panose="02020603050405020304" pitchFamily="18" charset="0"/>
              </a:rPr>
              <a:t>Thus, MEP mutant (3Δ)  is not able to discriminate against </a:t>
            </a:r>
            <a:r>
              <a:rPr lang="en-GB" altLang="es-ES" sz="7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GB" altLang="es-ES" sz="750">
                <a:latin typeface="Times New Roman" panose="02020603050405020304" pitchFamily="18" charset="0"/>
                <a:cs typeface="Times New Roman" panose="02020603050405020304" pitchFamily="18" charset="0"/>
              </a:rPr>
              <a:t>N during N uptake</a:t>
            </a: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5872322" y="2534842"/>
            <a:ext cx="172759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750" dirty="0">
                <a:latin typeface="Times New Roman" panose="02020603050405020304" pitchFamily="18" charset="0"/>
              </a:rPr>
              <a:t>NH</a:t>
            </a:r>
            <a:r>
              <a:rPr lang="en-GB" altLang="es-ES" sz="750" baseline="-25000" dirty="0">
                <a:latin typeface="Times New Roman" panose="02020603050405020304" pitchFamily="18" charset="0"/>
              </a:rPr>
              <a:t>3</a:t>
            </a:r>
            <a:r>
              <a:rPr lang="en-GB" altLang="es-ES" sz="750" dirty="0">
                <a:latin typeface="Times New Roman" panose="02020603050405020304" pitchFamily="18" charset="0"/>
              </a:rPr>
              <a:t> transport through MEP cause </a:t>
            </a:r>
            <a:r>
              <a:rPr lang="en-GB" altLang="es-ES" sz="750" baseline="30000" dirty="0">
                <a:latin typeface="Times New Roman" panose="02020603050405020304" pitchFamily="18" charset="0"/>
              </a:rPr>
              <a:t>15</a:t>
            </a:r>
            <a:r>
              <a:rPr lang="en-GB" altLang="es-ES" sz="750" dirty="0">
                <a:latin typeface="Times New Roman" panose="02020603050405020304" pitchFamily="18" charset="0"/>
              </a:rPr>
              <a:t>N depletion of the yeast!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901712" y="4618435"/>
            <a:ext cx="529232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350"/>
              <a:t>Valores de </a:t>
            </a:r>
            <a:r>
              <a:rPr lang="el-GR" altLang="es-ES" sz="1350"/>
              <a:t>δ</a:t>
            </a:r>
            <a:r>
              <a:rPr lang="es-ES" altLang="es-ES" sz="1350" baseline="30000"/>
              <a:t>15</a:t>
            </a:r>
            <a:r>
              <a:rPr lang="es-ES" altLang="es-ES" sz="1350"/>
              <a:t>N de las fuentes de N: (NH</a:t>
            </a:r>
            <a:r>
              <a:rPr lang="es-ES" altLang="es-ES" sz="1350" baseline="-25000"/>
              <a:t>4</a:t>
            </a:r>
            <a:r>
              <a:rPr lang="es-ES" altLang="es-ES" sz="1350"/>
              <a:t>)</a:t>
            </a:r>
            <a:r>
              <a:rPr lang="es-ES" altLang="es-ES" sz="1350" baseline="-25000"/>
              <a:t>2</a:t>
            </a:r>
            <a:r>
              <a:rPr lang="es-ES" altLang="es-ES" sz="1350"/>
              <a:t>SO</a:t>
            </a:r>
            <a:r>
              <a:rPr lang="es-ES" altLang="es-ES" sz="1350" baseline="-25000"/>
              <a:t>4</a:t>
            </a:r>
            <a:r>
              <a:rPr lang="es-ES" altLang="es-ES" sz="1350"/>
              <a:t>=0.044; Uracil=-3.1</a:t>
            </a:r>
            <a:endParaRPr lang="el-GR" altLang="es-ES" sz="1350"/>
          </a:p>
        </p:txBody>
      </p:sp>
      <p:grpSp>
        <p:nvGrpSpPr>
          <p:cNvPr id="43030" name="Group 44"/>
          <p:cNvGrpSpPr>
            <a:grpSpLocks noChangeAspect="1"/>
          </p:cNvGrpSpPr>
          <p:nvPr/>
        </p:nvGrpSpPr>
        <p:grpSpPr bwMode="auto">
          <a:xfrm>
            <a:off x="2611200" y="255986"/>
            <a:ext cx="5584030" cy="2264569"/>
            <a:chOff x="504" y="215"/>
            <a:chExt cx="4690" cy="1902"/>
          </a:xfrm>
        </p:grpSpPr>
        <p:sp>
          <p:nvSpPr>
            <p:cNvPr id="43031" name="AutoShape 43"/>
            <p:cNvSpPr>
              <a:spLocks noChangeAspect="1" noChangeArrowheads="1" noTextEdit="1"/>
            </p:cNvSpPr>
            <p:nvPr/>
          </p:nvSpPr>
          <p:spPr bwMode="auto">
            <a:xfrm>
              <a:off x="578" y="215"/>
              <a:ext cx="4616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32" name="Rectangle 45"/>
            <p:cNvSpPr>
              <a:spLocks noChangeArrowheads="1"/>
            </p:cNvSpPr>
            <p:nvPr/>
          </p:nvSpPr>
          <p:spPr bwMode="auto">
            <a:xfrm>
              <a:off x="578" y="215"/>
              <a:ext cx="4616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33" name="Rectangle 46"/>
            <p:cNvSpPr>
              <a:spLocks noChangeArrowheads="1"/>
            </p:cNvSpPr>
            <p:nvPr/>
          </p:nvSpPr>
          <p:spPr bwMode="auto">
            <a:xfrm>
              <a:off x="940" y="481"/>
              <a:ext cx="1928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34" name="Rectangle 47"/>
            <p:cNvSpPr>
              <a:spLocks noChangeArrowheads="1"/>
            </p:cNvSpPr>
            <p:nvPr/>
          </p:nvSpPr>
          <p:spPr bwMode="auto">
            <a:xfrm>
              <a:off x="1292" y="242"/>
              <a:ext cx="12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50">
                  <a:solidFill>
                    <a:srgbClr val="000000"/>
                  </a:solidFill>
                </a:rPr>
                <a:t>Low Potassium (1.3 mM)</a:t>
              </a:r>
              <a:endParaRPr lang="es-ES" altLang="es-ES" sz="1350"/>
            </a:p>
          </p:txBody>
        </p:sp>
        <p:sp>
          <p:nvSpPr>
            <p:cNvPr id="43035" name="Line 48"/>
            <p:cNvSpPr>
              <a:spLocks noChangeShapeType="1"/>
            </p:cNvSpPr>
            <p:nvPr/>
          </p:nvSpPr>
          <p:spPr bwMode="auto">
            <a:xfrm>
              <a:off x="940" y="1950"/>
              <a:ext cx="12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36" name="Line 49"/>
            <p:cNvSpPr>
              <a:spLocks noChangeShapeType="1"/>
            </p:cNvSpPr>
            <p:nvPr/>
          </p:nvSpPr>
          <p:spPr bwMode="auto">
            <a:xfrm>
              <a:off x="2235" y="1950"/>
              <a:ext cx="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37" name="Line 50"/>
            <p:cNvSpPr>
              <a:spLocks noChangeShapeType="1"/>
            </p:cNvSpPr>
            <p:nvPr/>
          </p:nvSpPr>
          <p:spPr bwMode="auto">
            <a:xfrm flipV="1">
              <a:off x="2179" y="1916"/>
              <a:ext cx="68" cy="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38" name="Line 51"/>
            <p:cNvSpPr>
              <a:spLocks noChangeShapeType="1"/>
            </p:cNvSpPr>
            <p:nvPr/>
          </p:nvSpPr>
          <p:spPr bwMode="auto">
            <a:xfrm flipV="1">
              <a:off x="2201" y="1916"/>
              <a:ext cx="68" cy="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39" name="Line 52"/>
            <p:cNvSpPr>
              <a:spLocks noChangeShapeType="1"/>
            </p:cNvSpPr>
            <p:nvPr/>
          </p:nvSpPr>
          <p:spPr bwMode="auto">
            <a:xfrm flipV="1">
              <a:off x="1122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40" name="Line 53"/>
            <p:cNvSpPr>
              <a:spLocks noChangeShapeType="1"/>
            </p:cNvSpPr>
            <p:nvPr/>
          </p:nvSpPr>
          <p:spPr bwMode="auto">
            <a:xfrm flipV="1">
              <a:off x="1122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41" name="Line 54"/>
            <p:cNvSpPr>
              <a:spLocks noChangeShapeType="1"/>
            </p:cNvSpPr>
            <p:nvPr/>
          </p:nvSpPr>
          <p:spPr bwMode="auto">
            <a:xfrm flipV="1">
              <a:off x="1122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42" name="Line 55"/>
            <p:cNvSpPr>
              <a:spLocks noChangeShapeType="1"/>
            </p:cNvSpPr>
            <p:nvPr/>
          </p:nvSpPr>
          <p:spPr bwMode="auto">
            <a:xfrm flipV="1">
              <a:off x="1129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43" name="Line 56"/>
            <p:cNvSpPr>
              <a:spLocks noChangeShapeType="1"/>
            </p:cNvSpPr>
            <p:nvPr/>
          </p:nvSpPr>
          <p:spPr bwMode="auto">
            <a:xfrm flipV="1">
              <a:off x="1129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44" name="Line 57"/>
            <p:cNvSpPr>
              <a:spLocks noChangeShapeType="1"/>
            </p:cNvSpPr>
            <p:nvPr/>
          </p:nvSpPr>
          <p:spPr bwMode="auto">
            <a:xfrm flipV="1">
              <a:off x="1129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45" name="Line 58"/>
            <p:cNvSpPr>
              <a:spLocks noChangeShapeType="1"/>
            </p:cNvSpPr>
            <p:nvPr/>
          </p:nvSpPr>
          <p:spPr bwMode="auto">
            <a:xfrm flipV="1">
              <a:off x="1177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46" name="Line 59"/>
            <p:cNvSpPr>
              <a:spLocks noChangeShapeType="1"/>
            </p:cNvSpPr>
            <p:nvPr/>
          </p:nvSpPr>
          <p:spPr bwMode="auto">
            <a:xfrm flipV="1">
              <a:off x="1177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47" name="Line 60"/>
            <p:cNvSpPr>
              <a:spLocks noChangeShapeType="1"/>
            </p:cNvSpPr>
            <p:nvPr/>
          </p:nvSpPr>
          <p:spPr bwMode="auto">
            <a:xfrm flipV="1">
              <a:off x="1177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48" name="Line 61"/>
            <p:cNvSpPr>
              <a:spLocks noChangeShapeType="1"/>
            </p:cNvSpPr>
            <p:nvPr/>
          </p:nvSpPr>
          <p:spPr bwMode="auto">
            <a:xfrm flipV="1">
              <a:off x="1360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49" name="Line 62"/>
            <p:cNvSpPr>
              <a:spLocks noChangeShapeType="1"/>
            </p:cNvSpPr>
            <p:nvPr/>
          </p:nvSpPr>
          <p:spPr bwMode="auto">
            <a:xfrm flipV="1">
              <a:off x="1360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50" name="Line 63"/>
            <p:cNvSpPr>
              <a:spLocks noChangeShapeType="1"/>
            </p:cNvSpPr>
            <p:nvPr/>
          </p:nvSpPr>
          <p:spPr bwMode="auto">
            <a:xfrm flipV="1">
              <a:off x="1360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51" name="Line 64"/>
            <p:cNvSpPr>
              <a:spLocks noChangeShapeType="1"/>
            </p:cNvSpPr>
            <p:nvPr/>
          </p:nvSpPr>
          <p:spPr bwMode="auto">
            <a:xfrm flipV="1">
              <a:off x="2042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52" name="Line 65"/>
            <p:cNvSpPr>
              <a:spLocks noChangeShapeType="1"/>
            </p:cNvSpPr>
            <p:nvPr/>
          </p:nvSpPr>
          <p:spPr bwMode="auto">
            <a:xfrm flipV="1">
              <a:off x="2042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53" name="Line 66"/>
            <p:cNvSpPr>
              <a:spLocks noChangeShapeType="1"/>
            </p:cNvSpPr>
            <p:nvPr/>
          </p:nvSpPr>
          <p:spPr bwMode="auto">
            <a:xfrm flipV="1">
              <a:off x="2042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54" name="Line 67"/>
            <p:cNvSpPr>
              <a:spLocks noChangeShapeType="1"/>
            </p:cNvSpPr>
            <p:nvPr/>
          </p:nvSpPr>
          <p:spPr bwMode="auto">
            <a:xfrm flipV="1">
              <a:off x="2721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55" name="Line 68"/>
            <p:cNvSpPr>
              <a:spLocks noChangeShapeType="1"/>
            </p:cNvSpPr>
            <p:nvPr/>
          </p:nvSpPr>
          <p:spPr bwMode="auto">
            <a:xfrm flipV="1">
              <a:off x="2721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56" name="Line 69"/>
            <p:cNvSpPr>
              <a:spLocks noChangeShapeType="1"/>
            </p:cNvSpPr>
            <p:nvPr/>
          </p:nvSpPr>
          <p:spPr bwMode="auto">
            <a:xfrm flipV="1">
              <a:off x="2721" y="1950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57" name="Line 70"/>
            <p:cNvSpPr>
              <a:spLocks noChangeShapeType="1"/>
            </p:cNvSpPr>
            <p:nvPr/>
          </p:nvSpPr>
          <p:spPr bwMode="auto">
            <a:xfrm>
              <a:off x="940" y="481"/>
              <a:ext cx="12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58" name="Line 71"/>
            <p:cNvSpPr>
              <a:spLocks noChangeShapeType="1"/>
            </p:cNvSpPr>
            <p:nvPr/>
          </p:nvSpPr>
          <p:spPr bwMode="auto">
            <a:xfrm>
              <a:off x="2235" y="481"/>
              <a:ext cx="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59" name="Line 72"/>
            <p:cNvSpPr>
              <a:spLocks noChangeShapeType="1"/>
            </p:cNvSpPr>
            <p:nvPr/>
          </p:nvSpPr>
          <p:spPr bwMode="auto">
            <a:xfrm flipV="1">
              <a:off x="2179" y="447"/>
              <a:ext cx="68" cy="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60" name="Line 73"/>
            <p:cNvSpPr>
              <a:spLocks noChangeShapeType="1"/>
            </p:cNvSpPr>
            <p:nvPr/>
          </p:nvSpPr>
          <p:spPr bwMode="auto">
            <a:xfrm flipV="1">
              <a:off x="2201" y="447"/>
              <a:ext cx="68" cy="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61" name="Rectangle 74"/>
            <p:cNvSpPr>
              <a:spLocks noChangeArrowheads="1"/>
            </p:cNvSpPr>
            <p:nvPr/>
          </p:nvSpPr>
          <p:spPr bwMode="auto">
            <a:xfrm rot="5400000">
              <a:off x="358" y="1552"/>
              <a:ext cx="3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DO 600nm</a:t>
              </a:r>
              <a:endParaRPr lang="es-ES" altLang="es-ES" sz="1350"/>
            </a:p>
          </p:txBody>
        </p:sp>
        <p:sp>
          <p:nvSpPr>
            <p:cNvPr id="43062" name="Line 75"/>
            <p:cNvSpPr>
              <a:spLocks noChangeShapeType="1"/>
            </p:cNvSpPr>
            <p:nvPr/>
          </p:nvSpPr>
          <p:spPr bwMode="auto">
            <a:xfrm flipV="1">
              <a:off x="940" y="481"/>
              <a:ext cx="0" cy="1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63" name="Line 76"/>
            <p:cNvSpPr>
              <a:spLocks noChangeShapeType="1"/>
            </p:cNvSpPr>
            <p:nvPr/>
          </p:nvSpPr>
          <p:spPr bwMode="auto">
            <a:xfrm>
              <a:off x="911" y="1950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64" name="Line 77"/>
            <p:cNvSpPr>
              <a:spLocks noChangeShapeType="1"/>
            </p:cNvSpPr>
            <p:nvPr/>
          </p:nvSpPr>
          <p:spPr bwMode="auto">
            <a:xfrm>
              <a:off x="911" y="1656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65" name="Line 78"/>
            <p:cNvSpPr>
              <a:spLocks noChangeShapeType="1"/>
            </p:cNvSpPr>
            <p:nvPr/>
          </p:nvSpPr>
          <p:spPr bwMode="auto">
            <a:xfrm>
              <a:off x="911" y="1362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66" name="Line 79"/>
            <p:cNvSpPr>
              <a:spLocks noChangeShapeType="1"/>
            </p:cNvSpPr>
            <p:nvPr/>
          </p:nvSpPr>
          <p:spPr bwMode="auto">
            <a:xfrm>
              <a:off x="911" y="1068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67" name="Line 80"/>
            <p:cNvSpPr>
              <a:spLocks noChangeShapeType="1"/>
            </p:cNvSpPr>
            <p:nvPr/>
          </p:nvSpPr>
          <p:spPr bwMode="auto">
            <a:xfrm>
              <a:off x="911" y="774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68" name="Line 81"/>
            <p:cNvSpPr>
              <a:spLocks noChangeShapeType="1"/>
            </p:cNvSpPr>
            <p:nvPr/>
          </p:nvSpPr>
          <p:spPr bwMode="auto">
            <a:xfrm>
              <a:off x="911" y="481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69" name="Rectangle 82"/>
            <p:cNvSpPr>
              <a:spLocks noChangeArrowheads="1"/>
            </p:cNvSpPr>
            <p:nvPr/>
          </p:nvSpPr>
          <p:spPr bwMode="auto">
            <a:xfrm>
              <a:off x="761" y="1904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0.0</a:t>
              </a:r>
              <a:endParaRPr lang="es-ES" altLang="es-ES" sz="1350"/>
            </a:p>
          </p:txBody>
        </p:sp>
        <p:sp>
          <p:nvSpPr>
            <p:cNvPr id="43070" name="Rectangle 83"/>
            <p:cNvSpPr>
              <a:spLocks noChangeArrowheads="1"/>
            </p:cNvSpPr>
            <p:nvPr/>
          </p:nvSpPr>
          <p:spPr bwMode="auto">
            <a:xfrm>
              <a:off x="761" y="1610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0.2</a:t>
              </a:r>
              <a:endParaRPr lang="es-ES" altLang="es-ES" sz="1350"/>
            </a:p>
          </p:txBody>
        </p:sp>
        <p:sp>
          <p:nvSpPr>
            <p:cNvPr id="43071" name="Rectangle 84"/>
            <p:cNvSpPr>
              <a:spLocks noChangeArrowheads="1"/>
            </p:cNvSpPr>
            <p:nvPr/>
          </p:nvSpPr>
          <p:spPr bwMode="auto">
            <a:xfrm>
              <a:off x="761" y="1316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0.4</a:t>
              </a:r>
              <a:endParaRPr lang="es-ES" altLang="es-ES" sz="1350"/>
            </a:p>
          </p:txBody>
        </p:sp>
        <p:sp>
          <p:nvSpPr>
            <p:cNvPr id="43072" name="Rectangle 85"/>
            <p:cNvSpPr>
              <a:spLocks noChangeArrowheads="1"/>
            </p:cNvSpPr>
            <p:nvPr/>
          </p:nvSpPr>
          <p:spPr bwMode="auto">
            <a:xfrm>
              <a:off x="761" y="1023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0.6</a:t>
              </a:r>
              <a:endParaRPr lang="es-ES" altLang="es-ES" sz="1350"/>
            </a:p>
          </p:txBody>
        </p:sp>
        <p:sp>
          <p:nvSpPr>
            <p:cNvPr id="43073" name="Rectangle 86"/>
            <p:cNvSpPr>
              <a:spLocks noChangeArrowheads="1"/>
            </p:cNvSpPr>
            <p:nvPr/>
          </p:nvSpPr>
          <p:spPr bwMode="auto">
            <a:xfrm>
              <a:off x="761" y="729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0.8</a:t>
              </a:r>
              <a:endParaRPr lang="es-ES" altLang="es-ES" sz="1350"/>
            </a:p>
          </p:txBody>
        </p:sp>
        <p:sp>
          <p:nvSpPr>
            <p:cNvPr id="43074" name="Rectangle 87"/>
            <p:cNvSpPr>
              <a:spLocks noChangeArrowheads="1"/>
            </p:cNvSpPr>
            <p:nvPr/>
          </p:nvSpPr>
          <p:spPr bwMode="auto">
            <a:xfrm>
              <a:off x="761" y="435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1.0</a:t>
              </a:r>
              <a:endParaRPr lang="es-ES" altLang="es-ES" sz="1350"/>
            </a:p>
          </p:txBody>
        </p:sp>
        <p:sp>
          <p:nvSpPr>
            <p:cNvPr id="43075" name="Line 88"/>
            <p:cNvSpPr>
              <a:spLocks noChangeShapeType="1"/>
            </p:cNvSpPr>
            <p:nvPr/>
          </p:nvSpPr>
          <p:spPr bwMode="auto">
            <a:xfrm flipV="1">
              <a:off x="2868" y="481"/>
              <a:ext cx="0" cy="1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076" name="Oval 89"/>
            <p:cNvSpPr>
              <a:spLocks noChangeArrowheads="1"/>
            </p:cNvSpPr>
            <p:nvPr/>
          </p:nvSpPr>
          <p:spPr bwMode="auto">
            <a:xfrm>
              <a:off x="1098" y="1607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77" name="Oval 90"/>
            <p:cNvSpPr>
              <a:spLocks noChangeArrowheads="1"/>
            </p:cNvSpPr>
            <p:nvPr/>
          </p:nvSpPr>
          <p:spPr bwMode="auto">
            <a:xfrm>
              <a:off x="1098" y="1615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78" name="Oval 91"/>
            <p:cNvSpPr>
              <a:spLocks noChangeArrowheads="1"/>
            </p:cNvSpPr>
            <p:nvPr/>
          </p:nvSpPr>
          <p:spPr bwMode="auto">
            <a:xfrm>
              <a:off x="1098" y="1575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79" name="Oval 92"/>
            <p:cNvSpPr>
              <a:spLocks noChangeArrowheads="1"/>
            </p:cNvSpPr>
            <p:nvPr/>
          </p:nvSpPr>
          <p:spPr bwMode="auto">
            <a:xfrm>
              <a:off x="1104" y="1552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80" name="Oval 93"/>
            <p:cNvSpPr>
              <a:spLocks noChangeArrowheads="1"/>
            </p:cNvSpPr>
            <p:nvPr/>
          </p:nvSpPr>
          <p:spPr bwMode="auto">
            <a:xfrm>
              <a:off x="1104" y="1565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81" name="Oval 94"/>
            <p:cNvSpPr>
              <a:spLocks noChangeArrowheads="1"/>
            </p:cNvSpPr>
            <p:nvPr/>
          </p:nvSpPr>
          <p:spPr bwMode="auto">
            <a:xfrm>
              <a:off x="1104" y="1516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82" name="Oval 95"/>
            <p:cNvSpPr>
              <a:spLocks noChangeArrowheads="1"/>
            </p:cNvSpPr>
            <p:nvPr/>
          </p:nvSpPr>
          <p:spPr bwMode="auto">
            <a:xfrm>
              <a:off x="1153" y="1578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83" name="Oval 96"/>
            <p:cNvSpPr>
              <a:spLocks noChangeArrowheads="1"/>
            </p:cNvSpPr>
            <p:nvPr/>
          </p:nvSpPr>
          <p:spPr bwMode="auto">
            <a:xfrm>
              <a:off x="1153" y="1561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84" name="Oval 97"/>
            <p:cNvSpPr>
              <a:spLocks noChangeArrowheads="1"/>
            </p:cNvSpPr>
            <p:nvPr/>
          </p:nvSpPr>
          <p:spPr bwMode="auto">
            <a:xfrm>
              <a:off x="1153" y="1544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85" name="Oval 98"/>
            <p:cNvSpPr>
              <a:spLocks noChangeArrowheads="1"/>
            </p:cNvSpPr>
            <p:nvPr/>
          </p:nvSpPr>
          <p:spPr bwMode="auto">
            <a:xfrm>
              <a:off x="1335" y="1553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86" name="Oval 99"/>
            <p:cNvSpPr>
              <a:spLocks noChangeArrowheads="1"/>
            </p:cNvSpPr>
            <p:nvPr/>
          </p:nvSpPr>
          <p:spPr bwMode="auto">
            <a:xfrm>
              <a:off x="1335" y="1581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87" name="Oval 100"/>
            <p:cNvSpPr>
              <a:spLocks noChangeArrowheads="1"/>
            </p:cNvSpPr>
            <p:nvPr/>
          </p:nvSpPr>
          <p:spPr bwMode="auto">
            <a:xfrm>
              <a:off x="1335" y="1519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88" name="Oval 101"/>
            <p:cNvSpPr>
              <a:spLocks noChangeArrowheads="1"/>
            </p:cNvSpPr>
            <p:nvPr/>
          </p:nvSpPr>
          <p:spPr bwMode="auto">
            <a:xfrm>
              <a:off x="2017" y="1668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89" name="Oval 102"/>
            <p:cNvSpPr>
              <a:spLocks noChangeArrowheads="1"/>
            </p:cNvSpPr>
            <p:nvPr/>
          </p:nvSpPr>
          <p:spPr bwMode="auto">
            <a:xfrm>
              <a:off x="2017" y="1657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90" name="Oval 103"/>
            <p:cNvSpPr>
              <a:spLocks noChangeArrowheads="1"/>
            </p:cNvSpPr>
            <p:nvPr/>
          </p:nvSpPr>
          <p:spPr bwMode="auto">
            <a:xfrm>
              <a:off x="2017" y="1628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91" name="Oval 104"/>
            <p:cNvSpPr>
              <a:spLocks noChangeArrowheads="1"/>
            </p:cNvSpPr>
            <p:nvPr/>
          </p:nvSpPr>
          <p:spPr bwMode="auto">
            <a:xfrm>
              <a:off x="2697" y="1755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92" name="Oval 105"/>
            <p:cNvSpPr>
              <a:spLocks noChangeArrowheads="1"/>
            </p:cNvSpPr>
            <p:nvPr/>
          </p:nvSpPr>
          <p:spPr bwMode="auto">
            <a:xfrm>
              <a:off x="2697" y="1784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93" name="Oval 106"/>
            <p:cNvSpPr>
              <a:spLocks noChangeArrowheads="1"/>
            </p:cNvSpPr>
            <p:nvPr/>
          </p:nvSpPr>
          <p:spPr bwMode="auto">
            <a:xfrm>
              <a:off x="2697" y="1769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94" name="Oval 107"/>
            <p:cNvSpPr>
              <a:spLocks noChangeArrowheads="1"/>
            </p:cNvSpPr>
            <p:nvPr/>
          </p:nvSpPr>
          <p:spPr bwMode="auto">
            <a:xfrm>
              <a:off x="1153" y="1710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95" name="Oval 108"/>
            <p:cNvSpPr>
              <a:spLocks noChangeArrowheads="1"/>
            </p:cNvSpPr>
            <p:nvPr/>
          </p:nvSpPr>
          <p:spPr bwMode="auto">
            <a:xfrm>
              <a:off x="1153" y="1699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96" name="Oval 109"/>
            <p:cNvSpPr>
              <a:spLocks noChangeArrowheads="1"/>
            </p:cNvSpPr>
            <p:nvPr/>
          </p:nvSpPr>
          <p:spPr bwMode="auto">
            <a:xfrm>
              <a:off x="1153" y="1728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97" name="Oval 110"/>
            <p:cNvSpPr>
              <a:spLocks noChangeArrowheads="1"/>
            </p:cNvSpPr>
            <p:nvPr/>
          </p:nvSpPr>
          <p:spPr bwMode="auto">
            <a:xfrm>
              <a:off x="1335" y="1611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98" name="Oval 111"/>
            <p:cNvSpPr>
              <a:spLocks noChangeArrowheads="1"/>
            </p:cNvSpPr>
            <p:nvPr/>
          </p:nvSpPr>
          <p:spPr bwMode="auto">
            <a:xfrm>
              <a:off x="1335" y="1628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099" name="Oval 112"/>
            <p:cNvSpPr>
              <a:spLocks noChangeArrowheads="1"/>
            </p:cNvSpPr>
            <p:nvPr/>
          </p:nvSpPr>
          <p:spPr bwMode="auto">
            <a:xfrm>
              <a:off x="1335" y="1603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00" name="Oval 113"/>
            <p:cNvSpPr>
              <a:spLocks noChangeArrowheads="1"/>
            </p:cNvSpPr>
            <p:nvPr/>
          </p:nvSpPr>
          <p:spPr bwMode="auto">
            <a:xfrm>
              <a:off x="2017" y="1713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01" name="Oval 114"/>
            <p:cNvSpPr>
              <a:spLocks noChangeArrowheads="1"/>
            </p:cNvSpPr>
            <p:nvPr/>
          </p:nvSpPr>
          <p:spPr bwMode="auto">
            <a:xfrm>
              <a:off x="2017" y="1709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02" name="Oval 115"/>
            <p:cNvSpPr>
              <a:spLocks noChangeArrowheads="1"/>
            </p:cNvSpPr>
            <p:nvPr/>
          </p:nvSpPr>
          <p:spPr bwMode="auto">
            <a:xfrm>
              <a:off x="2017" y="1707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03" name="Oval 116"/>
            <p:cNvSpPr>
              <a:spLocks noChangeArrowheads="1"/>
            </p:cNvSpPr>
            <p:nvPr/>
          </p:nvSpPr>
          <p:spPr bwMode="auto">
            <a:xfrm>
              <a:off x="2697" y="1853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04" name="Oval 117"/>
            <p:cNvSpPr>
              <a:spLocks noChangeArrowheads="1"/>
            </p:cNvSpPr>
            <p:nvPr/>
          </p:nvSpPr>
          <p:spPr bwMode="auto">
            <a:xfrm>
              <a:off x="2697" y="1828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05" name="Oval 118"/>
            <p:cNvSpPr>
              <a:spLocks noChangeArrowheads="1"/>
            </p:cNvSpPr>
            <p:nvPr/>
          </p:nvSpPr>
          <p:spPr bwMode="auto">
            <a:xfrm>
              <a:off x="2697" y="1854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06" name="Line 119"/>
            <p:cNvSpPr>
              <a:spLocks noChangeShapeType="1"/>
            </p:cNvSpPr>
            <p:nvPr/>
          </p:nvSpPr>
          <p:spPr bwMode="auto">
            <a:xfrm>
              <a:off x="940" y="1950"/>
              <a:ext cx="12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07" name="Line 120"/>
            <p:cNvSpPr>
              <a:spLocks noChangeShapeType="1"/>
            </p:cNvSpPr>
            <p:nvPr/>
          </p:nvSpPr>
          <p:spPr bwMode="auto">
            <a:xfrm>
              <a:off x="2235" y="1950"/>
              <a:ext cx="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08" name="Rectangle 121"/>
            <p:cNvSpPr>
              <a:spLocks noChangeArrowheads="1"/>
            </p:cNvSpPr>
            <p:nvPr/>
          </p:nvSpPr>
          <p:spPr bwMode="auto">
            <a:xfrm>
              <a:off x="2650" y="546"/>
              <a:ext cx="10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600">
                  <a:solidFill>
                    <a:srgbClr val="000000"/>
                  </a:solidFill>
                </a:rPr>
                <a:t>WT</a:t>
              </a:r>
              <a:endParaRPr lang="es-ES" altLang="es-ES" sz="1350"/>
            </a:p>
          </p:txBody>
        </p:sp>
        <p:sp>
          <p:nvSpPr>
            <p:cNvPr id="43109" name="Oval 122"/>
            <p:cNvSpPr>
              <a:spLocks noChangeArrowheads="1"/>
            </p:cNvSpPr>
            <p:nvPr/>
          </p:nvSpPr>
          <p:spPr bwMode="auto">
            <a:xfrm>
              <a:off x="2519" y="557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10" name="Rectangle 123"/>
            <p:cNvSpPr>
              <a:spLocks noChangeArrowheads="1"/>
            </p:cNvSpPr>
            <p:nvPr/>
          </p:nvSpPr>
          <p:spPr bwMode="auto">
            <a:xfrm>
              <a:off x="2650" y="637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600">
                  <a:solidFill>
                    <a:srgbClr val="000000"/>
                  </a:solidFill>
                </a:rPr>
                <a:t>3</a:t>
              </a:r>
              <a:endParaRPr lang="es-ES" altLang="es-ES" sz="1350"/>
            </a:p>
          </p:txBody>
        </p:sp>
        <p:sp>
          <p:nvSpPr>
            <p:cNvPr id="43111" name="Rectangle 124"/>
            <p:cNvSpPr>
              <a:spLocks noChangeArrowheads="1"/>
            </p:cNvSpPr>
            <p:nvPr/>
          </p:nvSpPr>
          <p:spPr bwMode="auto">
            <a:xfrm>
              <a:off x="2686" y="629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60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s-ES" altLang="es-ES" sz="1350"/>
            </a:p>
          </p:txBody>
        </p:sp>
        <p:sp>
          <p:nvSpPr>
            <p:cNvPr id="43112" name="Oval 125"/>
            <p:cNvSpPr>
              <a:spLocks noChangeArrowheads="1"/>
            </p:cNvSpPr>
            <p:nvPr/>
          </p:nvSpPr>
          <p:spPr bwMode="auto">
            <a:xfrm>
              <a:off x="2519" y="644"/>
              <a:ext cx="48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13" name="Rectangle 126"/>
            <p:cNvSpPr>
              <a:spLocks noChangeArrowheads="1"/>
            </p:cNvSpPr>
            <p:nvPr/>
          </p:nvSpPr>
          <p:spPr bwMode="auto">
            <a:xfrm>
              <a:off x="2904" y="476"/>
              <a:ext cx="1928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14" name="Rectangle 127"/>
            <p:cNvSpPr>
              <a:spLocks noChangeArrowheads="1"/>
            </p:cNvSpPr>
            <p:nvPr/>
          </p:nvSpPr>
          <p:spPr bwMode="auto">
            <a:xfrm>
              <a:off x="3258" y="238"/>
              <a:ext cx="124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50">
                  <a:solidFill>
                    <a:srgbClr val="000000"/>
                  </a:solidFill>
                </a:rPr>
                <a:t>High Potassium (13 mM)</a:t>
              </a:r>
              <a:endParaRPr lang="es-ES" altLang="es-ES" sz="1350"/>
            </a:p>
          </p:txBody>
        </p:sp>
        <p:sp>
          <p:nvSpPr>
            <p:cNvPr id="43115" name="Line 128"/>
            <p:cNvSpPr>
              <a:spLocks noChangeShapeType="1"/>
            </p:cNvSpPr>
            <p:nvPr/>
          </p:nvSpPr>
          <p:spPr bwMode="auto">
            <a:xfrm>
              <a:off x="2904" y="1945"/>
              <a:ext cx="12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16" name="Line 129"/>
            <p:cNvSpPr>
              <a:spLocks noChangeShapeType="1"/>
            </p:cNvSpPr>
            <p:nvPr/>
          </p:nvSpPr>
          <p:spPr bwMode="auto">
            <a:xfrm>
              <a:off x="4199" y="1945"/>
              <a:ext cx="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17" name="Line 130"/>
            <p:cNvSpPr>
              <a:spLocks noChangeShapeType="1"/>
            </p:cNvSpPr>
            <p:nvPr/>
          </p:nvSpPr>
          <p:spPr bwMode="auto">
            <a:xfrm flipV="1">
              <a:off x="4143" y="1911"/>
              <a:ext cx="68" cy="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18" name="Line 131"/>
            <p:cNvSpPr>
              <a:spLocks noChangeShapeType="1"/>
            </p:cNvSpPr>
            <p:nvPr/>
          </p:nvSpPr>
          <p:spPr bwMode="auto">
            <a:xfrm flipV="1">
              <a:off x="4165" y="1911"/>
              <a:ext cx="68" cy="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19" name="Line 132"/>
            <p:cNvSpPr>
              <a:spLocks noChangeShapeType="1"/>
            </p:cNvSpPr>
            <p:nvPr/>
          </p:nvSpPr>
          <p:spPr bwMode="auto">
            <a:xfrm flipV="1">
              <a:off x="3086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20" name="Line 133"/>
            <p:cNvSpPr>
              <a:spLocks noChangeShapeType="1"/>
            </p:cNvSpPr>
            <p:nvPr/>
          </p:nvSpPr>
          <p:spPr bwMode="auto">
            <a:xfrm flipV="1">
              <a:off x="3086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21" name="Line 134"/>
            <p:cNvSpPr>
              <a:spLocks noChangeShapeType="1"/>
            </p:cNvSpPr>
            <p:nvPr/>
          </p:nvSpPr>
          <p:spPr bwMode="auto">
            <a:xfrm flipV="1">
              <a:off x="3086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22" name="Line 135"/>
            <p:cNvSpPr>
              <a:spLocks noChangeShapeType="1"/>
            </p:cNvSpPr>
            <p:nvPr/>
          </p:nvSpPr>
          <p:spPr bwMode="auto">
            <a:xfrm flipV="1">
              <a:off x="3093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23" name="Line 136"/>
            <p:cNvSpPr>
              <a:spLocks noChangeShapeType="1"/>
            </p:cNvSpPr>
            <p:nvPr/>
          </p:nvSpPr>
          <p:spPr bwMode="auto">
            <a:xfrm flipV="1">
              <a:off x="3093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24" name="Line 137"/>
            <p:cNvSpPr>
              <a:spLocks noChangeShapeType="1"/>
            </p:cNvSpPr>
            <p:nvPr/>
          </p:nvSpPr>
          <p:spPr bwMode="auto">
            <a:xfrm flipV="1">
              <a:off x="3093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25" name="Line 138"/>
            <p:cNvSpPr>
              <a:spLocks noChangeShapeType="1"/>
            </p:cNvSpPr>
            <p:nvPr/>
          </p:nvSpPr>
          <p:spPr bwMode="auto">
            <a:xfrm flipV="1">
              <a:off x="3141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26" name="Line 139"/>
            <p:cNvSpPr>
              <a:spLocks noChangeShapeType="1"/>
            </p:cNvSpPr>
            <p:nvPr/>
          </p:nvSpPr>
          <p:spPr bwMode="auto">
            <a:xfrm flipV="1">
              <a:off x="3141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27" name="Line 140"/>
            <p:cNvSpPr>
              <a:spLocks noChangeShapeType="1"/>
            </p:cNvSpPr>
            <p:nvPr/>
          </p:nvSpPr>
          <p:spPr bwMode="auto">
            <a:xfrm flipV="1">
              <a:off x="3141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28" name="Line 141"/>
            <p:cNvSpPr>
              <a:spLocks noChangeShapeType="1"/>
            </p:cNvSpPr>
            <p:nvPr/>
          </p:nvSpPr>
          <p:spPr bwMode="auto">
            <a:xfrm flipV="1">
              <a:off x="3324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29" name="Line 142"/>
            <p:cNvSpPr>
              <a:spLocks noChangeShapeType="1"/>
            </p:cNvSpPr>
            <p:nvPr/>
          </p:nvSpPr>
          <p:spPr bwMode="auto">
            <a:xfrm flipV="1">
              <a:off x="3324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30" name="Line 143"/>
            <p:cNvSpPr>
              <a:spLocks noChangeShapeType="1"/>
            </p:cNvSpPr>
            <p:nvPr/>
          </p:nvSpPr>
          <p:spPr bwMode="auto">
            <a:xfrm flipV="1">
              <a:off x="3324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31" name="Line 144"/>
            <p:cNvSpPr>
              <a:spLocks noChangeShapeType="1"/>
            </p:cNvSpPr>
            <p:nvPr/>
          </p:nvSpPr>
          <p:spPr bwMode="auto">
            <a:xfrm flipV="1">
              <a:off x="4006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32" name="Line 145"/>
            <p:cNvSpPr>
              <a:spLocks noChangeShapeType="1"/>
            </p:cNvSpPr>
            <p:nvPr/>
          </p:nvSpPr>
          <p:spPr bwMode="auto">
            <a:xfrm flipV="1">
              <a:off x="4006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33" name="Line 146"/>
            <p:cNvSpPr>
              <a:spLocks noChangeShapeType="1"/>
            </p:cNvSpPr>
            <p:nvPr/>
          </p:nvSpPr>
          <p:spPr bwMode="auto">
            <a:xfrm flipV="1">
              <a:off x="4006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34" name="Line 147"/>
            <p:cNvSpPr>
              <a:spLocks noChangeShapeType="1"/>
            </p:cNvSpPr>
            <p:nvPr/>
          </p:nvSpPr>
          <p:spPr bwMode="auto">
            <a:xfrm flipV="1">
              <a:off x="4685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35" name="Line 148"/>
            <p:cNvSpPr>
              <a:spLocks noChangeShapeType="1"/>
            </p:cNvSpPr>
            <p:nvPr/>
          </p:nvSpPr>
          <p:spPr bwMode="auto">
            <a:xfrm flipV="1">
              <a:off x="4685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36" name="Line 149"/>
            <p:cNvSpPr>
              <a:spLocks noChangeShapeType="1"/>
            </p:cNvSpPr>
            <p:nvPr/>
          </p:nvSpPr>
          <p:spPr bwMode="auto">
            <a:xfrm flipV="1">
              <a:off x="4685" y="1945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37" name="Line 150"/>
            <p:cNvSpPr>
              <a:spLocks noChangeShapeType="1"/>
            </p:cNvSpPr>
            <p:nvPr/>
          </p:nvSpPr>
          <p:spPr bwMode="auto">
            <a:xfrm>
              <a:off x="2904" y="476"/>
              <a:ext cx="12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38" name="Line 151"/>
            <p:cNvSpPr>
              <a:spLocks noChangeShapeType="1"/>
            </p:cNvSpPr>
            <p:nvPr/>
          </p:nvSpPr>
          <p:spPr bwMode="auto">
            <a:xfrm>
              <a:off x="4199" y="476"/>
              <a:ext cx="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39" name="Line 152"/>
            <p:cNvSpPr>
              <a:spLocks noChangeShapeType="1"/>
            </p:cNvSpPr>
            <p:nvPr/>
          </p:nvSpPr>
          <p:spPr bwMode="auto">
            <a:xfrm flipV="1">
              <a:off x="4143" y="442"/>
              <a:ext cx="68" cy="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40" name="Line 153"/>
            <p:cNvSpPr>
              <a:spLocks noChangeShapeType="1"/>
            </p:cNvSpPr>
            <p:nvPr/>
          </p:nvSpPr>
          <p:spPr bwMode="auto">
            <a:xfrm flipV="1">
              <a:off x="4165" y="442"/>
              <a:ext cx="68" cy="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41" name="Line 154"/>
            <p:cNvSpPr>
              <a:spLocks noChangeShapeType="1"/>
            </p:cNvSpPr>
            <p:nvPr/>
          </p:nvSpPr>
          <p:spPr bwMode="auto">
            <a:xfrm flipV="1">
              <a:off x="2904" y="476"/>
              <a:ext cx="0" cy="1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42" name="Rectangle 155"/>
            <p:cNvSpPr>
              <a:spLocks noChangeArrowheads="1"/>
            </p:cNvSpPr>
            <p:nvPr/>
          </p:nvSpPr>
          <p:spPr bwMode="auto">
            <a:xfrm rot="5400000">
              <a:off x="4840" y="1547"/>
              <a:ext cx="3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 dirty="0">
                  <a:solidFill>
                    <a:srgbClr val="000000"/>
                  </a:solidFill>
                </a:rPr>
                <a:t>DO 600nm</a:t>
              </a:r>
              <a:endParaRPr lang="es-ES" altLang="es-ES" sz="1350" dirty="0"/>
            </a:p>
          </p:txBody>
        </p:sp>
        <p:sp>
          <p:nvSpPr>
            <p:cNvPr id="43143" name="Line 156"/>
            <p:cNvSpPr>
              <a:spLocks noChangeShapeType="1"/>
            </p:cNvSpPr>
            <p:nvPr/>
          </p:nvSpPr>
          <p:spPr bwMode="auto">
            <a:xfrm flipV="1">
              <a:off x="4832" y="476"/>
              <a:ext cx="0" cy="1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44" name="Line 157"/>
            <p:cNvSpPr>
              <a:spLocks noChangeShapeType="1"/>
            </p:cNvSpPr>
            <p:nvPr/>
          </p:nvSpPr>
          <p:spPr bwMode="auto">
            <a:xfrm flipH="1">
              <a:off x="4832" y="1945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45" name="Line 158"/>
            <p:cNvSpPr>
              <a:spLocks noChangeShapeType="1"/>
            </p:cNvSpPr>
            <p:nvPr/>
          </p:nvSpPr>
          <p:spPr bwMode="auto">
            <a:xfrm flipH="1">
              <a:off x="4832" y="1651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46" name="Line 159"/>
            <p:cNvSpPr>
              <a:spLocks noChangeShapeType="1"/>
            </p:cNvSpPr>
            <p:nvPr/>
          </p:nvSpPr>
          <p:spPr bwMode="auto">
            <a:xfrm flipH="1">
              <a:off x="4832" y="1357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47" name="Line 160"/>
            <p:cNvSpPr>
              <a:spLocks noChangeShapeType="1"/>
            </p:cNvSpPr>
            <p:nvPr/>
          </p:nvSpPr>
          <p:spPr bwMode="auto">
            <a:xfrm flipH="1">
              <a:off x="4832" y="1063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48" name="Line 161"/>
            <p:cNvSpPr>
              <a:spLocks noChangeShapeType="1"/>
            </p:cNvSpPr>
            <p:nvPr/>
          </p:nvSpPr>
          <p:spPr bwMode="auto">
            <a:xfrm flipH="1">
              <a:off x="4832" y="770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49" name="Line 162"/>
            <p:cNvSpPr>
              <a:spLocks noChangeShapeType="1"/>
            </p:cNvSpPr>
            <p:nvPr/>
          </p:nvSpPr>
          <p:spPr bwMode="auto">
            <a:xfrm flipH="1">
              <a:off x="4832" y="476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50" name="Rectangle 163"/>
            <p:cNvSpPr>
              <a:spLocks noChangeArrowheads="1"/>
            </p:cNvSpPr>
            <p:nvPr/>
          </p:nvSpPr>
          <p:spPr bwMode="auto">
            <a:xfrm>
              <a:off x="4900" y="1900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0.0</a:t>
              </a:r>
              <a:endParaRPr lang="es-ES" altLang="es-ES" sz="1350"/>
            </a:p>
          </p:txBody>
        </p:sp>
        <p:sp>
          <p:nvSpPr>
            <p:cNvPr id="43151" name="Rectangle 164"/>
            <p:cNvSpPr>
              <a:spLocks noChangeArrowheads="1"/>
            </p:cNvSpPr>
            <p:nvPr/>
          </p:nvSpPr>
          <p:spPr bwMode="auto">
            <a:xfrm>
              <a:off x="4900" y="1606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0.2</a:t>
              </a:r>
              <a:endParaRPr lang="es-ES" altLang="es-ES" sz="1350"/>
            </a:p>
          </p:txBody>
        </p:sp>
        <p:sp>
          <p:nvSpPr>
            <p:cNvPr id="43152" name="Rectangle 165"/>
            <p:cNvSpPr>
              <a:spLocks noChangeArrowheads="1"/>
            </p:cNvSpPr>
            <p:nvPr/>
          </p:nvSpPr>
          <p:spPr bwMode="auto">
            <a:xfrm>
              <a:off x="4900" y="1312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0.4</a:t>
              </a:r>
              <a:endParaRPr lang="es-ES" altLang="es-ES" sz="1350"/>
            </a:p>
          </p:txBody>
        </p:sp>
        <p:sp>
          <p:nvSpPr>
            <p:cNvPr id="43153" name="Rectangle 166"/>
            <p:cNvSpPr>
              <a:spLocks noChangeArrowheads="1"/>
            </p:cNvSpPr>
            <p:nvPr/>
          </p:nvSpPr>
          <p:spPr bwMode="auto">
            <a:xfrm>
              <a:off x="4900" y="1018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0.6</a:t>
              </a:r>
              <a:endParaRPr lang="es-ES" altLang="es-ES" sz="1350"/>
            </a:p>
          </p:txBody>
        </p:sp>
        <p:sp>
          <p:nvSpPr>
            <p:cNvPr id="43154" name="Rectangle 167"/>
            <p:cNvSpPr>
              <a:spLocks noChangeArrowheads="1"/>
            </p:cNvSpPr>
            <p:nvPr/>
          </p:nvSpPr>
          <p:spPr bwMode="auto">
            <a:xfrm>
              <a:off x="4900" y="724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0.8</a:t>
              </a:r>
              <a:endParaRPr lang="es-ES" altLang="es-ES" sz="1350"/>
            </a:p>
          </p:txBody>
        </p:sp>
        <p:sp>
          <p:nvSpPr>
            <p:cNvPr id="43155" name="Rectangle 168"/>
            <p:cNvSpPr>
              <a:spLocks noChangeArrowheads="1"/>
            </p:cNvSpPr>
            <p:nvPr/>
          </p:nvSpPr>
          <p:spPr bwMode="auto">
            <a:xfrm>
              <a:off x="4900" y="430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750">
                  <a:solidFill>
                    <a:srgbClr val="000000"/>
                  </a:solidFill>
                </a:rPr>
                <a:t>1.0</a:t>
              </a:r>
              <a:endParaRPr lang="es-ES" altLang="es-ES" sz="1350"/>
            </a:p>
          </p:txBody>
        </p:sp>
        <p:sp>
          <p:nvSpPr>
            <p:cNvPr id="43156" name="Oval 169"/>
            <p:cNvSpPr>
              <a:spLocks noChangeArrowheads="1"/>
            </p:cNvSpPr>
            <p:nvPr/>
          </p:nvSpPr>
          <p:spPr bwMode="auto">
            <a:xfrm>
              <a:off x="3062" y="77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57" name="Oval 170"/>
            <p:cNvSpPr>
              <a:spLocks noChangeArrowheads="1"/>
            </p:cNvSpPr>
            <p:nvPr/>
          </p:nvSpPr>
          <p:spPr bwMode="auto">
            <a:xfrm>
              <a:off x="3062" y="1009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58" name="Oval 171"/>
            <p:cNvSpPr>
              <a:spLocks noChangeArrowheads="1"/>
            </p:cNvSpPr>
            <p:nvPr/>
          </p:nvSpPr>
          <p:spPr bwMode="auto">
            <a:xfrm>
              <a:off x="3062" y="858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59" name="Oval 172"/>
            <p:cNvSpPr>
              <a:spLocks noChangeArrowheads="1"/>
            </p:cNvSpPr>
            <p:nvPr/>
          </p:nvSpPr>
          <p:spPr bwMode="auto">
            <a:xfrm>
              <a:off x="3069" y="1325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60" name="Oval 173"/>
            <p:cNvSpPr>
              <a:spLocks noChangeArrowheads="1"/>
            </p:cNvSpPr>
            <p:nvPr/>
          </p:nvSpPr>
          <p:spPr bwMode="auto">
            <a:xfrm>
              <a:off x="3069" y="1201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61" name="Oval 174"/>
            <p:cNvSpPr>
              <a:spLocks noChangeArrowheads="1"/>
            </p:cNvSpPr>
            <p:nvPr/>
          </p:nvSpPr>
          <p:spPr bwMode="auto">
            <a:xfrm>
              <a:off x="3069" y="1231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62" name="Oval 175"/>
            <p:cNvSpPr>
              <a:spLocks noChangeArrowheads="1"/>
            </p:cNvSpPr>
            <p:nvPr/>
          </p:nvSpPr>
          <p:spPr bwMode="auto">
            <a:xfrm>
              <a:off x="3117" y="695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63" name="Oval 176"/>
            <p:cNvSpPr>
              <a:spLocks noChangeArrowheads="1"/>
            </p:cNvSpPr>
            <p:nvPr/>
          </p:nvSpPr>
          <p:spPr bwMode="auto">
            <a:xfrm>
              <a:off x="3117" y="711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64" name="Oval 177"/>
            <p:cNvSpPr>
              <a:spLocks noChangeArrowheads="1"/>
            </p:cNvSpPr>
            <p:nvPr/>
          </p:nvSpPr>
          <p:spPr bwMode="auto">
            <a:xfrm>
              <a:off x="3117" y="644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65" name="Oval 178"/>
            <p:cNvSpPr>
              <a:spLocks noChangeArrowheads="1"/>
            </p:cNvSpPr>
            <p:nvPr/>
          </p:nvSpPr>
          <p:spPr bwMode="auto">
            <a:xfrm>
              <a:off x="3300" y="727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66" name="Oval 179"/>
            <p:cNvSpPr>
              <a:spLocks noChangeArrowheads="1"/>
            </p:cNvSpPr>
            <p:nvPr/>
          </p:nvSpPr>
          <p:spPr bwMode="auto">
            <a:xfrm>
              <a:off x="3300" y="736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67" name="Oval 180"/>
            <p:cNvSpPr>
              <a:spLocks noChangeArrowheads="1"/>
            </p:cNvSpPr>
            <p:nvPr/>
          </p:nvSpPr>
          <p:spPr bwMode="auto">
            <a:xfrm>
              <a:off x="3300" y="771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68" name="Oval 181"/>
            <p:cNvSpPr>
              <a:spLocks noChangeArrowheads="1"/>
            </p:cNvSpPr>
            <p:nvPr/>
          </p:nvSpPr>
          <p:spPr bwMode="auto">
            <a:xfrm>
              <a:off x="3982" y="889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69" name="Oval 182"/>
            <p:cNvSpPr>
              <a:spLocks noChangeArrowheads="1"/>
            </p:cNvSpPr>
            <p:nvPr/>
          </p:nvSpPr>
          <p:spPr bwMode="auto">
            <a:xfrm>
              <a:off x="3982" y="80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70" name="Oval 183"/>
            <p:cNvSpPr>
              <a:spLocks noChangeArrowheads="1"/>
            </p:cNvSpPr>
            <p:nvPr/>
          </p:nvSpPr>
          <p:spPr bwMode="auto">
            <a:xfrm>
              <a:off x="3982" y="858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71" name="Oval 184"/>
            <p:cNvSpPr>
              <a:spLocks noChangeArrowheads="1"/>
            </p:cNvSpPr>
            <p:nvPr/>
          </p:nvSpPr>
          <p:spPr bwMode="auto">
            <a:xfrm>
              <a:off x="4661" y="1069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72" name="Oval 185"/>
            <p:cNvSpPr>
              <a:spLocks noChangeArrowheads="1"/>
            </p:cNvSpPr>
            <p:nvPr/>
          </p:nvSpPr>
          <p:spPr bwMode="auto">
            <a:xfrm>
              <a:off x="4661" y="1062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73" name="Oval 186"/>
            <p:cNvSpPr>
              <a:spLocks noChangeArrowheads="1"/>
            </p:cNvSpPr>
            <p:nvPr/>
          </p:nvSpPr>
          <p:spPr bwMode="auto">
            <a:xfrm>
              <a:off x="4661" y="1069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74" name="Oval 187"/>
            <p:cNvSpPr>
              <a:spLocks noChangeArrowheads="1"/>
            </p:cNvSpPr>
            <p:nvPr/>
          </p:nvSpPr>
          <p:spPr bwMode="auto">
            <a:xfrm>
              <a:off x="3117" y="1777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75" name="Oval 188"/>
            <p:cNvSpPr>
              <a:spLocks noChangeArrowheads="1"/>
            </p:cNvSpPr>
            <p:nvPr/>
          </p:nvSpPr>
          <p:spPr bwMode="auto">
            <a:xfrm>
              <a:off x="3117" y="1751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76" name="Oval 189"/>
            <p:cNvSpPr>
              <a:spLocks noChangeArrowheads="1"/>
            </p:cNvSpPr>
            <p:nvPr/>
          </p:nvSpPr>
          <p:spPr bwMode="auto">
            <a:xfrm>
              <a:off x="3117" y="1778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77" name="Oval 190"/>
            <p:cNvSpPr>
              <a:spLocks noChangeArrowheads="1"/>
            </p:cNvSpPr>
            <p:nvPr/>
          </p:nvSpPr>
          <p:spPr bwMode="auto">
            <a:xfrm>
              <a:off x="3300" y="1292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78" name="Oval 191"/>
            <p:cNvSpPr>
              <a:spLocks noChangeArrowheads="1"/>
            </p:cNvSpPr>
            <p:nvPr/>
          </p:nvSpPr>
          <p:spPr bwMode="auto">
            <a:xfrm>
              <a:off x="3300" y="1419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79" name="Oval 192"/>
            <p:cNvSpPr>
              <a:spLocks noChangeArrowheads="1"/>
            </p:cNvSpPr>
            <p:nvPr/>
          </p:nvSpPr>
          <p:spPr bwMode="auto">
            <a:xfrm>
              <a:off x="3300" y="1298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80" name="Oval 193"/>
            <p:cNvSpPr>
              <a:spLocks noChangeArrowheads="1"/>
            </p:cNvSpPr>
            <p:nvPr/>
          </p:nvSpPr>
          <p:spPr bwMode="auto">
            <a:xfrm>
              <a:off x="3982" y="817"/>
              <a:ext cx="48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81" name="Oval 194"/>
            <p:cNvSpPr>
              <a:spLocks noChangeArrowheads="1"/>
            </p:cNvSpPr>
            <p:nvPr/>
          </p:nvSpPr>
          <p:spPr bwMode="auto">
            <a:xfrm>
              <a:off x="3982" y="852"/>
              <a:ext cx="48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82" name="Oval 195"/>
            <p:cNvSpPr>
              <a:spLocks noChangeArrowheads="1"/>
            </p:cNvSpPr>
            <p:nvPr/>
          </p:nvSpPr>
          <p:spPr bwMode="auto">
            <a:xfrm>
              <a:off x="3982" y="727"/>
              <a:ext cx="48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83" name="Oval 196"/>
            <p:cNvSpPr>
              <a:spLocks noChangeArrowheads="1"/>
            </p:cNvSpPr>
            <p:nvPr/>
          </p:nvSpPr>
          <p:spPr bwMode="auto">
            <a:xfrm>
              <a:off x="4661" y="1047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84" name="Oval 197"/>
            <p:cNvSpPr>
              <a:spLocks noChangeArrowheads="1"/>
            </p:cNvSpPr>
            <p:nvPr/>
          </p:nvSpPr>
          <p:spPr bwMode="auto">
            <a:xfrm>
              <a:off x="4661" y="1001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85" name="Line 198"/>
            <p:cNvSpPr>
              <a:spLocks noChangeShapeType="1"/>
            </p:cNvSpPr>
            <p:nvPr/>
          </p:nvSpPr>
          <p:spPr bwMode="auto">
            <a:xfrm>
              <a:off x="2904" y="1945"/>
              <a:ext cx="12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86" name="Line 199"/>
            <p:cNvSpPr>
              <a:spLocks noChangeShapeType="1"/>
            </p:cNvSpPr>
            <p:nvPr/>
          </p:nvSpPr>
          <p:spPr bwMode="auto">
            <a:xfrm>
              <a:off x="4199" y="1945"/>
              <a:ext cx="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3187" name="Rectangle 200"/>
            <p:cNvSpPr>
              <a:spLocks noChangeArrowheads="1"/>
            </p:cNvSpPr>
            <p:nvPr/>
          </p:nvSpPr>
          <p:spPr bwMode="auto">
            <a:xfrm>
              <a:off x="4642" y="540"/>
              <a:ext cx="10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600">
                  <a:solidFill>
                    <a:srgbClr val="000000"/>
                  </a:solidFill>
                </a:rPr>
                <a:t>WT</a:t>
              </a:r>
              <a:endParaRPr lang="es-ES" altLang="es-ES" sz="1350"/>
            </a:p>
          </p:txBody>
        </p:sp>
        <p:sp>
          <p:nvSpPr>
            <p:cNvPr id="43188" name="Oval 201"/>
            <p:cNvSpPr>
              <a:spLocks noChangeArrowheads="1"/>
            </p:cNvSpPr>
            <p:nvPr/>
          </p:nvSpPr>
          <p:spPr bwMode="auto">
            <a:xfrm>
              <a:off x="4510" y="551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43189" name="Rectangle 202"/>
            <p:cNvSpPr>
              <a:spLocks noChangeArrowheads="1"/>
            </p:cNvSpPr>
            <p:nvPr/>
          </p:nvSpPr>
          <p:spPr bwMode="auto">
            <a:xfrm>
              <a:off x="4642" y="631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600">
                  <a:solidFill>
                    <a:srgbClr val="000000"/>
                  </a:solidFill>
                </a:rPr>
                <a:t>3</a:t>
              </a:r>
              <a:endParaRPr lang="es-ES" altLang="es-ES" sz="1350"/>
            </a:p>
          </p:txBody>
        </p:sp>
        <p:sp>
          <p:nvSpPr>
            <p:cNvPr id="43190" name="Rectangle 203"/>
            <p:cNvSpPr>
              <a:spLocks noChangeArrowheads="1"/>
            </p:cNvSpPr>
            <p:nvPr/>
          </p:nvSpPr>
          <p:spPr bwMode="auto">
            <a:xfrm>
              <a:off x="4678" y="623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60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s-ES" altLang="es-ES" sz="1350"/>
            </a:p>
          </p:txBody>
        </p:sp>
        <p:sp>
          <p:nvSpPr>
            <p:cNvPr id="43191" name="Oval 204"/>
            <p:cNvSpPr>
              <a:spLocks noChangeArrowheads="1"/>
            </p:cNvSpPr>
            <p:nvPr/>
          </p:nvSpPr>
          <p:spPr bwMode="auto">
            <a:xfrm>
              <a:off x="4510" y="638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CEF654-A9C9-BB47-AA05-DE7D9C6F3DE7}"/>
              </a:ext>
            </a:extLst>
          </p:cNvPr>
          <p:cNvSpPr txBox="1"/>
          <p:nvPr/>
        </p:nvSpPr>
        <p:spPr>
          <a:xfrm>
            <a:off x="1554436" y="1487437"/>
            <a:ext cx="89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PT" dirty="0"/>
              <a:t>Growth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EBEFEA7-DFC4-E84F-AB2C-7A2EB30EB302}"/>
              </a:ext>
            </a:extLst>
          </p:cNvPr>
          <p:cNvSpPr txBox="1"/>
          <p:nvPr/>
        </p:nvSpPr>
        <p:spPr>
          <a:xfrm>
            <a:off x="495798" y="2939655"/>
            <a:ext cx="20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PT" baseline="30000" dirty="0"/>
              <a:t>15</a:t>
            </a:r>
            <a:r>
              <a:rPr lang="en-PT" dirty="0"/>
              <a:t> N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289693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Yeast  SPS.png">
            <a:extLst>
              <a:ext uri="{FF2B5EF4-FFF2-40B4-BE49-F238E27FC236}">
                <a16:creationId xmlns:a16="http://schemas.microsoft.com/office/drawing/2014/main" id="{B8482D9A-E164-1242-92D6-FE56BF265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07" y="37109"/>
            <a:ext cx="5282472" cy="51063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6B2F99-497A-504C-B931-A289CF271829}"/>
              </a:ext>
            </a:extLst>
          </p:cNvPr>
          <p:cNvSpPr txBox="1"/>
          <p:nvPr/>
        </p:nvSpPr>
        <p:spPr>
          <a:xfrm>
            <a:off x="1585729" y="69447"/>
            <a:ext cx="60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sz="2400" b="1" dirty="0">
                <a:solidFill>
                  <a:srgbClr val="7030A0"/>
                </a:solidFill>
              </a:rPr>
              <a:t>How do yeasts cope with ammonium toxicity?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7C4813F-96F9-DF4F-A55B-960C4024E4E7}"/>
              </a:ext>
            </a:extLst>
          </p:cNvPr>
          <p:cNvSpPr/>
          <p:nvPr/>
        </p:nvSpPr>
        <p:spPr>
          <a:xfrm>
            <a:off x="2245489" y="1284790"/>
            <a:ext cx="1238491" cy="57873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1296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2844738-C906-5E48-970F-CA9066B5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60" y="912556"/>
            <a:ext cx="6049291" cy="406814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A48AF-2882-F142-9779-B6A7F04E5386}"/>
              </a:ext>
            </a:extLst>
          </p:cNvPr>
          <p:cNvSpPr txBox="1"/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GB" sz="4400" b="1" dirty="0">
                <a:latin typeface="+mj-lt"/>
                <a:ea typeface="+mj-ea"/>
                <a:cs typeface="+mj-cs"/>
              </a:rPr>
              <a:t>What is </a:t>
            </a:r>
            <a:r>
              <a:rPr lang="en-GB" sz="4400" dirty="0">
                <a:latin typeface="+mj-lt"/>
                <a:ea typeface="+mj-ea"/>
                <a:cs typeface="+mj-cs"/>
              </a:rPr>
              <a:t>NH</a:t>
            </a:r>
            <a:r>
              <a:rPr lang="en-GB" sz="4400" baseline="-25000" dirty="0">
                <a:latin typeface="+mj-lt"/>
                <a:ea typeface="+mj-ea"/>
                <a:cs typeface="+mj-cs"/>
              </a:rPr>
              <a:t>4</a:t>
            </a:r>
            <a:r>
              <a:rPr lang="en-GB" sz="4400" baseline="30000" dirty="0">
                <a:latin typeface="+mj-lt"/>
                <a:ea typeface="+mj-ea"/>
                <a:cs typeface="+mj-cs"/>
              </a:rPr>
              <a:t>+</a:t>
            </a:r>
            <a:r>
              <a:rPr lang="en-GB" sz="4400" dirty="0">
                <a:latin typeface="+mj-lt"/>
                <a:ea typeface="+mj-ea"/>
                <a:cs typeface="+mj-cs"/>
              </a:rPr>
              <a:t> / NH</a:t>
            </a:r>
            <a:r>
              <a:rPr lang="en-GB" sz="4400" baseline="-25000" dirty="0">
                <a:latin typeface="+mj-lt"/>
                <a:ea typeface="+mj-ea"/>
                <a:cs typeface="+mj-cs"/>
              </a:rPr>
              <a:t>3</a:t>
            </a:r>
            <a:r>
              <a:rPr lang="en-GB" sz="4400" dirty="0">
                <a:latin typeface="+mj-lt"/>
                <a:ea typeface="+mj-ea"/>
                <a:cs typeface="+mj-cs"/>
              </a:rPr>
              <a:t>? The N cycle</a:t>
            </a:r>
            <a:endParaRPr lang="en-PT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AAB05B-99D3-E44B-9514-D05D3D9C59FC}" type="datetime5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30-Mar-22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37C187-FBC8-EA43-93D1-A755B82262E1}"/>
              </a:ext>
            </a:extLst>
          </p:cNvPr>
          <p:cNvSpPr/>
          <p:nvPr/>
        </p:nvSpPr>
        <p:spPr>
          <a:xfrm>
            <a:off x="2661920" y="3515360"/>
            <a:ext cx="721360" cy="52832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854359-4842-5145-9A5F-60AC668A3255}"/>
              </a:ext>
            </a:extLst>
          </p:cNvPr>
          <p:cNvSpPr/>
          <p:nvPr/>
        </p:nvSpPr>
        <p:spPr>
          <a:xfrm>
            <a:off x="4196080" y="3230880"/>
            <a:ext cx="528320" cy="2844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106916-4068-A341-8543-616DCFF9ED48}"/>
              </a:ext>
            </a:extLst>
          </p:cNvPr>
          <p:cNvSpPr/>
          <p:nvPr/>
        </p:nvSpPr>
        <p:spPr>
          <a:xfrm>
            <a:off x="4765040" y="3495040"/>
            <a:ext cx="528320" cy="2844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40427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177529" y="33337"/>
          <a:ext cx="2800350" cy="423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SPW 10.0 Graph" r:id="rId3" imgW="3734410" imgH="5647334" progId="SigmaPlotGraphicObject.9">
                  <p:embed/>
                </p:oleObj>
              </mc:Choice>
              <mc:Fallback>
                <p:oleObj name="SPW 10.0 Graph" r:id="rId3" imgW="3734410" imgH="5647334" progId="SigmaPlotGraphicObject.9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29" y="33337"/>
                        <a:ext cx="2800350" cy="4235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2736056" y="973931"/>
            <a:ext cx="0" cy="5393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3609975" y="870349"/>
            <a:ext cx="0" cy="6203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736058" y="1059657"/>
            <a:ext cx="9179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750" baseline="30000">
                <a:latin typeface="Times New Roman" panose="02020603050405020304" pitchFamily="18" charset="0"/>
              </a:rPr>
              <a:t>14</a:t>
            </a:r>
            <a:r>
              <a:rPr lang="en-GB" altLang="es-ES" sz="750">
                <a:latin typeface="Times New Roman" panose="02020603050405020304" pitchFamily="18" charset="0"/>
              </a:rPr>
              <a:t>N enriched-amino acids excretion   (see bellow)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rot="5400000">
            <a:off x="5301258" y="655439"/>
            <a:ext cx="0" cy="1889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810125" y="1578770"/>
            <a:ext cx="1458516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750">
                <a:latin typeface="Times New Roman" panose="02020603050405020304" pitchFamily="18" charset="0"/>
              </a:rPr>
              <a:t>MEP: Dual affinity transporters?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282428" y="1653779"/>
            <a:ext cx="1403747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750">
                <a:latin typeface="Times New Roman" panose="02020603050405020304" pitchFamily="18" charset="0"/>
              </a:rPr>
              <a:t>NH</a:t>
            </a:r>
            <a:r>
              <a:rPr lang="en-GB" altLang="es-ES" sz="750" baseline="-25000">
                <a:latin typeface="Times New Roman" panose="02020603050405020304" pitchFamily="18" charset="0"/>
              </a:rPr>
              <a:t>3</a:t>
            </a:r>
            <a:r>
              <a:rPr lang="en-GB" altLang="es-ES" sz="750">
                <a:latin typeface="Times New Roman" panose="02020603050405020304" pitchFamily="18" charset="0"/>
              </a:rPr>
              <a:t>-dependent component is masked by the strong NH</a:t>
            </a:r>
            <a:r>
              <a:rPr lang="en-GB" altLang="es-ES" sz="750" baseline="-25000">
                <a:latin typeface="Times New Roman" panose="02020603050405020304" pitchFamily="18" charset="0"/>
              </a:rPr>
              <a:t>4</a:t>
            </a:r>
            <a:r>
              <a:rPr lang="en-GB" altLang="es-ES" sz="750" baseline="30000">
                <a:latin typeface="Times New Roman" panose="02020603050405020304" pitchFamily="18" charset="0"/>
              </a:rPr>
              <a:t>+</a:t>
            </a:r>
            <a:r>
              <a:rPr lang="en-GB" altLang="es-ES" sz="750">
                <a:latin typeface="Times New Roman" panose="02020603050405020304" pitchFamily="18" charset="0"/>
              </a:rPr>
              <a:t> - K</a:t>
            </a:r>
            <a:r>
              <a:rPr lang="en-GB" altLang="es-ES" sz="750" baseline="30000">
                <a:latin typeface="Times New Roman" panose="02020603050405020304" pitchFamily="18" charset="0"/>
              </a:rPr>
              <a:t>+</a:t>
            </a:r>
            <a:r>
              <a:rPr lang="en-GB" altLang="es-ES" sz="750">
                <a:latin typeface="Times New Roman" panose="02020603050405020304" pitchFamily="18" charset="0"/>
              </a:rPr>
              <a:t> competition for K</a:t>
            </a:r>
            <a:r>
              <a:rPr lang="en-GB" altLang="es-ES" sz="750" baseline="30000">
                <a:latin typeface="Times New Roman" panose="02020603050405020304" pitchFamily="18" charset="0"/>
              </a:rPr>
              <a:t>+</a:t>
            </a:r>
            <a:r>
              <a:rPr lang="en-GB" altLang="es-ES" sz="750">
                <a:latin typeface="Times New Roman" panose="02020603050405020304" pitchFamily="18" charset="0"/>
              </a:rPr>
              <a:t> channels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895851" y="1006079"/>
            <a:ext cx="12418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750">
                <a:latin typeface="Times New Roman" panose="02020603050405020304" pitchFamily="18" charset="0"/>
                <a:cs typeface="Times New Roman" panose="02020603050405020304" pitchFamily="18" charset="0"/>
              </a:rPr>
              <a:t>Thus, MEP mutant (3Δ)  is not able to discriminate against </a:t>
            </a:r>
            <a:r>
              <a:rPr lang="en-GB" altLang="es-ES" sz="7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GB" altLang="es-ES" sz="750">
                <a:latin typeface="Times New Roman" panose="02020603050405020304" pitchFamily="18" charset="0"/>
                <a:cs typeface="Times New Roman" panose="02020603050405020304" pitchFamily="18" charset="0"/>
              </a:rPr>
              <a:t>N during N uptake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895851" y="627461"/>
            <a:ext cx="124182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750">
                <a:latin typeface="Times New Roman" panose="02020603050405020304" pitchFamily="18" charset="0"/>
              </a:rPr>
              <a:t>NH</a:t>
            </a:r>
            <a:r>
              <a:rPr lang="en-GB" altLang="es-ES" sz="750" baseline="-25000">
                <a:latin typeface="Times New Roman" panose="02020603050405020304" pitchFamily="18" charset="0"/>
              </a:rPr>
              <a:t>3</a:t>
            </a:r>
            <a:r>
              <a:rPr lang="en-GB" altLang="es-ES" sz="750">
                <a:latin typeface="Times New Roman" panose="02020603050405020304" pitchFamily="18" charset="0"/>
              </a:rPr>
              <a:t> transport through MEP cause </a:t>
            </a:r>
            <a:r>
              <a:rPr lang="en-GB" altLang="es-ES" sz="750" baseline="30000">
                <a:latin typeface="Times New Roman" panose="02020603050405020304" pitchFamily="18" charset="0"/>
              </a:rPr>
              <a:t>15</a:t>
            </a:r>
            <a:r>
              <a:rPr lang="en-GB" altLang="es-ES" sz="750">
                <a:latin typeface="Times New Roman" panose="02020603050405020304" pitchFamily="18" charset="0"/>
              </a:rPr>
              <a:t>N depletion of the yeast!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894910" y="519113"/>
            <a:ext cx="971550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900">
                <a:latin typeface="Times New Roman" panose="02020603050405020304" pitchFamily="18" charset="0"/>
              </a:rPr>
              <a:t>δ</a:t>
            </a:r>
            <a:r>
              <a:rPr lang="en-GB" altLang="es-ES" sz="900" baseline="30000">
                <a:latin typeface="Times New Roman" panose="02020603050405020304" pitchFamily="18" charset="0"/>
              </a:rPr>
              <a:t>15</a:t>
            </a:r>
            <a:r>
              <a:rPr lang="en-GB" altLang="es-ES" sz="900">
                <a:latin typeface="Times New Roman" panose="02020603050405020304" pitchFamily="18" charset="0"/>
              </a:rPr>
              <a:t>N of N source (NH</a:t>
            </a:r>
            <a:r>
              <a:rPr lang="en-GB" altLang="es-ES" sz="900" baseline="-25000">
                <a:latin typeface="Times New Roman" panose="02020603050405020304" pitchFamily="18" charset="0"/>
              </a:rPr>
              <a:t>4</a:t>
            </a:r>
            <a:r>
              <a:rPr lang="en-GB" altLang="es-ES" sz="900">
                <a:latin typeface="Times New Roman" panose="02020603050405020304" pitchFamily="18" charset="0"/>
              </a:rPr>
              <a:t>)</a:t>
            </a:r>
            <a:r>
              <a:rPr lang="en-GB" altLang="es-ES" sz="900" baseline="-25000">
                <a:latin typeface="Times New Roman" panose="02020603050405020304" pitchFamily="18" charset="0"/>
              </a:rPr>
              <a:t>2</a:t>
            </a:r>
            <a:r>
              <a:rPr lang="en-GB" altLang="es-ES" sz="900">
                <a:latin typeface="Times New Roman" panose="02020603050405020304" pitchFamily="18" charset="0"/>
              </a:rPr>
              <a:t>SO</a:t>
            </a:r>
            <a:r>
              <a:rPr lang="en-GB" altLang="es-ES" sz="900" baseline="-25000">
                <a:latin typeface="Times New Roman" panose="02020603050405020304" pitchFamily="18" charset="0"/>
              </a:rPr>
              <a:t>4</a:t>
            </a:r>
            <a:r>
              <a:rPr lang="en-GB" altLang="es-ES" sz="900">
                <a:latin typeface="Times New Roman" panose="02020603050405020304" pitchFamily="18" charset="0"/>
              </a:rPr>
              <a:t>=0.044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731795" y="1113236"/>
            <a:ext cx="1241822" cy="9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050">
                <a:latin typeface="Times New Roman" panose="02020603050405020304" pitchFamily="18" charset="0"/>
              </a:rPr>
              <a:t>Σ1278b = wild type for 31019b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050">
                <a:latin typeface="Times New Roman" panose="02020603050405020304" pitchFamily="18" charset="0"/>
              </a:rPr>
              <a:t>WT: is a wild </a:t>
            </a:r>
            <a:r>
              <a:rPr lang="en-GB" altLang="es-ES" sz="1050" i="1">
                <a:latin typeface="Times New Roman" panose="02020603050405020304" pitchFamily="18" charset="0"/>
              </a:rPr>
              <a:t>S. cerevisiae</a:t>
            </a:r>
            <a:r>
              <a:rPr lang="en-GB" altLang="es-ES" sz="1050">
                <a:latin typeface="Times New Roman" panose="02020603050405020304" pitchFamily="18" charset="0"/>
              </a:rPr>
              <a:t> isolated from the soil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143000" y="4496992"/>
            <a:ext cx="6858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s-ES" sz="900" b="1">
                <a:latin typeface="Times New Roman" panose="02020603050405020304" pitchFamily="18" charset="0"/>
              </a:rPr>
              <a:t>Now, it would be interesting to know which is the MEP transporter that works under LATS conditions? Could it work at 76mM? at 100mM? and even at 200mM? </a:t>
            </a:r>
            <a:r>
              <a:rPr lang="en-GB" altLang="es-ES" sz="900">
                <a:latin typeface="Times New Roman" panose="02020603050405020304" pitchFamily="18" charset="0"/>
              </a:rPr>
              <a:t>Interesting strains to test: </a:t>
            </a:r>
            <a:endParaRPr lang="en-GB" altLang="es-ES" sz="9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s-ES" sz="900">
                <a:latin typeface="Times New Roman" panose="02020603050405020304" pitchFamily="18" charset="0"/>
              </a:rPr>
              <a:t>				31019b+Mep1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s-ES" sz="900">
                <a:latin typeface="Times New Roman" panose="02020603050405020304" pitchFamily="18" charset="0"/>
              </a:rPr>
              <a:t>				31019b+Mep2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s-ES" sz="900">
                <a:latin typeface="Times New Roman" panose="02020603050405020304" pitchFamily="18" charset="0"/>
              </a:rPr>
              <a:t>				31019b+Mep3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2832497" y="3231356"/>
            <a:ext cx="0" cy="5393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3545681" y="3170636"/>
            <a:ext cx="0" cy="6203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2855119" y="3327798"/>
            <a:ext cx="6477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750">
                <a:latin typeface="Times New Roman" panose="02020603050405020304" pitchFamily="18" charset="0"/>
              </a:rPr>
              <a:t>Yes!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750">
                <a:latin typeface="Times New Roman" panose="02020603050405020304" pitchFamily="18" charset="0"/>
              </a:rPr>
              <a:t>Amino acids excretion</a:t>
            </a:r>
          </a:p>
        </p:txBody>
      </p:sp>
      <p:graphicFrame>
        <p:nvGraphicFramePr>
          <p:cNvPr id="52241" name="Object 17"/>
          <p:cNvGraphicFramePr>
            <a:graphicFrameLocks noChangeAspect="1"/>
          </p:cNvGraphicFramePr>
          <p:nvPr/>
        </p:nvGraphicFramePr>
        <p:xfrm>
          <a:off x="3600450" y="22622"/>
          <a:ext cx="3205163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SPW 10.0 Graph" r:id="rId5" imgW="4272991" imgH="6045098" progId="SigmaPlotGraphicObject.9">
                  <p:embed/>
                </p:oleObj>
              </mc:Choice>
              <mc:Fallback>
                <p:oleObj name="SPW 10.0 Graph" r:id="rId5" imgW="4272991" imgH="6045098" progId="SigmaPlotGraphicObject.9">
                  <p:embed/>
                  <p:pic>
                    <p:nvPicPr>
                      <p:cNvPr id="5224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22622"/>
                        <a:ext cx="3205163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407945" y="3868341"/>
            <a:ext cx="1540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900">
                <a:latin typeface="Times New Roman" panose="02020603050405020304" pitchFamily="18" charset="0"/>
              </a:rPr>
              <a:t>Amino acids detection in Σ1278b media is pending (in process)</a:t>
            </a:r>
          </a:p>
        </p:txBody>
      </p:sp>
    </p:spTree>
    <p:extLst>
      <p:ext uri="{BB962C8B-B14F-4D97-AF65-F5344CB8AC3E}">
        <p14:creationId xmlns:p14="http://schemas.microsoft.com/office/powerpoint/2010/main" val="355818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96842448"/>
              </p:ext>
            </p:extLst>
          </p:nvPr>
        </p:nvGraphicFramePr>
        <p:xfrm>
          <a:off x="1223964" y="402613"/>
          <a:ext cx="6785372" cy="318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SPW 10.0 Graph" r:id="rId3" imgW="7539228" imgH="3535070" progId="SigmaPlotGraphicObject.9">
                  <p:embed/>
                </p:oleObj>
              </mc:Choice>
              <mc:Fallback>
                <p:oleObj name="SPW 10.0 Graph" r:id="rId3" imgW="7539228" imgH="3535070" progId="SigmaPlotGraphicObject.9">
                  <p:embed/>
                  <p:pic>
                    <p:nvPicPr>
                      <p:cNvPr id="532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4" y="402613"/>
                        <a:ext cx="6785372" cy="3182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5A97ADB-5FF2-994B-8956-9C9DA9F17996}"/>
              </a:ext>
            </a:extLst>
          </p:cNvPr>
          <p:cNvSpPr txBox="1"/>
          <p:nvPr/>
        </p:nvSpPr>
        <p:spPr>
          <a:xfrm>
            <a:off x="474174" y="3796496"/>
            <a:ext cx="8241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</a:t>
            </a:r>
            <a:r>
              <a:rPr lang="en-PT" dirty="0"/>
              <a:t>here is </a:t>
            </a:r>
            <a:r>
              <a:rPr lang="en-PT" baseline="30000" dirty="0"/>
              <a:t>15</a:t>
            </a:r>
            <a:r>
              <a:rPr lang="en-PT" dirty="0"/>
              <a:t>N discrimination during amino acids excretion which means that most excreted amino acids contain </a:t>
            </a:r>
            <a:r>
              <a:rPr lang="en-PT" baseline="30000" dirty="0"/>
              <a:t>14</a:t>
            </a:r>
            <a:r>
              <a:rPr lang="en-PT" dirty="0"/>
              <a:t>N. </a:t>
            </a:r>
          </a:p>
          <a:p>
            <a:pPr algn="just"/>
            <a:r>
              <a:rPr lang="en-PT" dirty="0"/>
              <a:t>Therefore, yeast cells coping with ammonium toxicity become enriched in the heavier isotope!</a:t>
            </a:r>
          </a:p>
        </p:txBody>
      </p:sp>
    </p:spTree>
    <p:extLst>
      <p:ext uri="{BB962C8B-B14F-4D97-AF65-F5344CB8AC3E}">
        <p14:creationId xmlns:p14="http://schemas.microsoft.com/office/powerpoint/2010/main" val="59328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70388"/>
              </p:ext>
            </p:extLst>
          </p:nvPr>
        </p:nvGraphicFramePr>
        <p:xfrm>
          <a:off x="1270262" y="921363"/>
          <a:ext cx="6663929" cy="305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SPW 10.0 Graph" r:id="rId3" imgW="7221931" imgH="3311042" progId="SigmaPlotGraphicObject.9">
                  <p:embed/>
                </p:oleObj>
              </mc:Choice>
              <mc:Fallback>
                <p:oleObj name="SPW 10.0 Graph" r:id="rId3" imgW="7221931" imgH="3311042" progId="SigmaPlotGraphicObject.9">
                  <p:embed/>
                  <p:pic>
                    <p:nvPicPr>
                      <p:cNvPr id="563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62" y="921363"/>
                        <a:ext cx="6663929" cy="3055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Line 6"/>
          <p:cNvSpPr>
            <a:spLocks noChangeShapeType="1"/>
          </p:cNvSpPr>
          <p:nvPr/>
        </p:nvSpPr>
        <p:spPr bwMode="auto">
          <a:xfrm>
            <a:off x="1971542" y="2271531"/>
            <a:ext cx="864394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sp>
        <p:nvSpPr>
          <p:cNvPr id="56324" name="Line 7"/>
          <p:cNvSpPr>
            <a:spLocks noChangeShapeType="1"/>
          </p:cNvSpPr>
          <p:nvPr/>
        </p:nvSpPr>
        <p:spPr bwMode="auto">
          <a:xfrm flipV="1">
            <a:off x="2565663" y="2163185"/>
            <a:ext cx="1458516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sp>
        <p:nvSpPr>
          <p:cNvPr id="56325" name="Oval 9"/>
          <p:cNvSpPr>
            <a:spLocks noChangeArrowheads="1"/>
          </p:cNvSpPr>
          <p:nvPr/>
        </p:nvSpPr>
        <p:spPr bwMode="auto">
          <a:xfrm>
            <a:off x="3700330" y="1407137"/>
            <a:ext cx="1026319" cy="485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350"/>
          </a:p>
        </p:txBody>
      </p:sp>
      <p:sp>
        <p:nvSpPr>
          <p:cNvPr id="56326" name="Oval 10"/>
          <p:cNvSpPr>
            <a:spLocks noChangeArrowheads="1"/>
          </p:cNvSpPr>
          <p:nvPr/>
        </p:nvSpPr>
        <p:spPr bwMode="auto">
          <a:xfrm rot="1834753">
            <a:off x="5050498" y="1569062"/>
            <a:ext cx="1026319" cy="485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350"/>
          </a:p>
        </p:txBody>
      </p:sp>
      <p:sp>
        <p:nvSpPr>
          <p:cNvPr id="56327" name="Text Box 12"/>
          <p:cNvSpPr txBox="1">
            <a:spLocks noChangeArrowheads="1"/>
          </p:cNvSpPr>
          <p:nvPr/>
        </p:nvSpPr>
        <p:spPr bwMode="auto">
          <a:xfrm>
            <a:off x="4617111" y="1298791"/>
            <a:ext cx="64889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350">
                <a:solidFill>
                  <a:srgbClr val="FF0000"/>
                </a:solidFill>
              </a:rPr>
              <a:t>Toxicity</a:t>
            </a:r>
          </a:p>
        </p:txBody>
      </p:sp>
      <p:sp>
        <p:nvSpPr>
          <p:cNvPr id="56329" name="Text Box 14"/>
          <p:cNvSpPr txBox="1">
            <a:spLocks noChangeArrowheads="1"/>
          </p:cNvSpPr>
          <p:nvPr/>
        </p:nvSpPr>
        <p:spPr bwMode="auto">
          <a:xfrm>
            <a:off x="1602583" y="4060032"/>
            <a:ext cx="5669756" cy="102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350"/>
              <a:t>The natural N abundance is correlated to N percentage.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s-ES" sz="1350"/>
              <a:t>However this relationship is “positive” or “negative” depending on the main NH</a:t>
            </a:r>
            <a:r>
              <a:rPr lang="en-GB" altLang="es-ES" sz="1350" baseline="-25000"/>
              <a:t>4</a:t>
            </a:r>
            <a:r>
              <a:rPr lang="en-GB" altLang="es-ES" sz="1350" baseline="30000"/>
              <a:t>+</a:t>
            </a:r>
            <a:r>
              <a:rPr lang="en-GB" altLang="es-ES" sz="1350"/>
              <a:t>/Nh</a:t>
            </a:r>
            <a:r>
              <a:rPr lang="en-GB" altLang="es-ES" sz="1350" baseline="-25000"/>
              <a:t>3</a:t>
            </a:r>
            <a:r>
              <a:rPr lang="en-GB" altLang="es-ES" sz="1350"/>
              <a:t> transport mechanism is working: K</a:t>
            </a:r>
            <a:r>
              <a:rPr lang="en-GB" altLang="es-ES" sz="1350" baseline="30000"/>
              <a:t>+</a:t>
            </a:r>
            <a:r>
              <a:rPr lang="en-GB" altLang="es-ES" sz="1350"/>
              <a:t>-dependent (no discriminatory) or NH</a:t>
            </a:r>
            <a:r>
              <a:rPr lang="en-GB" altLang="es-ES" sz="1350" baseline="-25000"/>
              <a:t>3</a:t>
            </a:r>
            <a:r>
              <a:rPr lang="en-GB" altLang="es-ES" sz="1350"/>
              <a:t>-dependent (discriminatory)</a:t>
            </a:r>
          </a:p>
        </p:txBody>
      </p:sp>
      <p:sp>
        <p:nvSpPr>
          <p:cNvPr id="56330" name="AutoShape 17"/>
          <p:cNvSpPr>
            <a:spLocks/>
          </p:cNvSpPr>
          <p:nvPr/>
        </p:nvSpPr>
        <p:spPr bwMode="auto">
          <a:xfrm>
            <a:off x="2177519" y="2864462"/>
            <a:ext cx="1090613" cy="457200"/>
          </a:xfrm>
          <a:prstGeom prst="borderCallout2">
            <a:avLst>
              <a:gd name="adj1" fmla="val 18750"/>
              <a:gd name="adj2" fmla="val -5241"/>
              <a:gd name="adj3" fmla="val 18750"/>
              <a:gd name="adj4" fmla="val -12662"/>
              <a:gd name="adj5" fmla="val -108856"/>
              <a:gd name="adj6" fmla="val -1299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050"/>
              <a:t>NH</a:t>
            </a:r>
            <a:r>
              <a:rPr lang="en-GB" altLang="es-ES" sz="1050" baseline="-25000"/>
              <a:t>3</a:t>
            </a:r>
            <a:r>
              <a:rPr lang="en-GB" altLang="es-ES" sz="1050"/>
              <a:t>-dependent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750"/>
              <a:t>Only MEP transport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750"/>
              <a:t>WT under HATS</a:t>
            </a:r>
            <a:endParaRPr lang="es-ES" altLang="es-ES" sz="750"/>
          </a:p>
        </p:txBody>
      </p:sp>
      <p:sp>
        <p:nvSpPr>
          <p:cNvPr id="56331" name="AutoShape 18"/>
          <p:cNvSpPr>
            <a:spLocks/>
          </p:cNvSpPr>
          <p:nvPr/>
        </p:nvSpPr>
        <p:spPr bwMode="auto">
          <a:xfrm>
            <a:off x="1809616" y="1460716"/>
            <a:ext cx="1360884" cy="457200"/>
          </a:xfrm>
          <a:prstGeom prst="borderCallout2">
            <a:avLst>
              <a:gd name="adj1" fmla="val 18750"/>
              <a:gd name="adj2" fmla="val 104199"/>
              <a:gd name="adj3" fmla="val 18750"/>
              <a:gd name="adj4" fmla="val 134384"/>
              <a:gd name="adj5" fmla="val 164065"/>
              <a:gd name="adj6" fmla="val 13569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050"/>
              <a:t>K-dependent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750"/>
              <a:t>Only K channels transport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750"/>
              <a:t>3ΔMEP under LATS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B6756-75EF-D04D-A42C-1D04D0215BDB}"/>
              </a:ext>
            </a:extLst>
          </p:cNvPr>
          <p:cNvSpPr txBox="1"/>
          <p:nvPr/>
        </p:nvSpPr>
        <p:spPr>
          <a:xfrm>
            <a:off x="1875763" y="162778"/>
            <a:ext cx="5508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T" sz="2400" b="1" dirty="0">
                <a:solidFill>
                  <a:srgbClr val="FF0000"/>
                </a:solidFill>
              </a:rPr>
              <a:t>The 2 components of NH</a:t>
            </a:r>
            <a:r>
              <a:rPr lang="en-PT" sz="2400" b="1" baseline="-25000" dirty="0">
                <a:solidFill>
                  <a:srgbClr val="FF0000"/>
                </a:solidFill>
              </a:rPr>
              <a:t>4</a:t>
            </a:r>
            <a:r>
              <a:rPr lang="en-PT" sz="2400" b="1" baseline="30000" dirty="0">
                <a:solidFill>
                  <a:srgbClr val="FF0000"/>
                </a:solidFill>
              </a:rPr>
              <a:t>+</a:t>
            </a:r>
            <a:r>
              <a:rPr lang="en-PT" sz="2400" b="1" dirty="0">
                <a:solidFill>
                  <a:srgbClr val="FF0000"/>
                </a:solidFill>
              </a:rPr>
              <a:t>/NH</a:t>
            </a:r>
            <a:r>
              <a:rPr lang="en-PT" sz="2400" b="1" baseline="-25000" dirty="0">
                <a:solidFill>
                  <a:srgbClr val="FF0000"/>
                </a:solidFill>
              </a:rPr>
              <a:t>3</a:t>
            </a:r>
            <a:r>
              <a:rPr lang="en-PT" sz="2400" b="1" dirty="0">
                <a:solidFill>
                  <a:srgbClr val="FF0000"/>
                </a:solidFill>
              </a:rPr>
              <a:t> transport </a:t>
            </a:r>
          </a:p>
          <a:p>
            <a:pPr algn="ctr"/>
            <a:r>
              <a:rPr lang="en-PT" dirty="0"/>
              <a:t>(K dependent and K independent)</a:t>
            </a:r>
          </a:p>
        </p:txBody>
      </p:sp>
    </p:spTree>
    <p:extLst>
      <p:ext uri="{BB962C8B-B14F-4D97-AF65-F5344CB8AC3E}">
        <p14:creationId xmlns:p14="http://schemas.microsoft.com/office/powerpoint/2010/main" val="2917904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BA00399-5CD0-9D17-289B-25DF7686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PT" dirty="0"/>
              <a:t>What about in other kingdoms?</a:t>
            </a:r>
            <a:endParaRPr lang="en-US" dirty="0"/>
          </a:p>
        </p:txBody>
      </p:sp>
      <p:pic>
        <p:nvPicPr>
          <p:cNvPr id="7" name="Picture 2" descr="Visualização da imagem">
            <a:extLst>
              <a:ext uri="{FF2B5EF4-FFF2-40B4-BE49-F238E27FC236}">
                <a16:creationId xmlns:a16="http://schemas.microsoft.com/office/drawing/2014/main" id="{C1DF9B9A-72B8-AE4C-9AB6-03CF1255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8846" y="1053070"/>
            <a:ext cx="5449148" cy="39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40D6FC95-AB27-0E3B-A190-E9FD6CE5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13E71D0-4735-F249-BD40-008DEB9B921C}" type="datetime5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2-Apr-22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8AB685-FBE4-B54D-80A4-06FC3F559BEE}"/>
              </a:ext>
            </a:extLst>
          </p:cNvPr>
          <p:cNvSpPr txBox="1"/>
          <p:nvPr/>
        </p:nvSpPr>
        <p:spPr>
          <a:xfrm>
            <a:off x="193105" y="2123758"/>
            <a:ext cx="1415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Example: Ammonium transporters in plants</a:t>
            </a:r>
          </a:p>
          <a:p>
            <a:r>
              <a:rPr lang="en-GB" dirty="0"/>
              <a:t>V</a:t>
            </a:r>
            <a:r>
              <a:rPr lang="en-PT" dirty="0"/>
              <a:t>ery complex to study </a:t>
            </a:r>
            <a:r>
              <a:rPr lang="en-PT" i="1" dirty="0"/>
              <a:t>in vivo</a:t>
            </a:r>
          </a:p>
        </p:txBody>
      </p:sp>
    </p:spTree>
    <p:extLst>
      <p:ext uri="{BB962C8B-B14F-4D97-AF65-F5344CB8AC3E}">
        <p14:creationId xmlns:p14="http://schemas.microsoft.com/office/powerpoint/2010/main" val="1594555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BA00399-5CD0-9D17-289B-25DF7686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5803"/>
            <a:ext cx="8229600" cy="857250"/>
          </a:xfrm>
        </p:spPr>
        <p:txBody>
          <a:bodyPr anchor="ctr">
            <a:normAutofit fontScale="90000"/>
          </a:bodyPr>
          <a:lstStyle/>
          <a:p>
            <a:r>
              <a:rPr lang="en-PT" dirty="0"/>
              <a:t>Using heterologous expression in yeast cells it is possible to study ammonium transporters</a:t>
            </a:r>
            <a:br>
              <a:rPr lang="en-PT" dirty="0"/>
            </a:br>
            <a:br>
              <a:rPr lang="en-PT" dirty="0"/>
            </a:br>
            <a:r>
              <a:rPr lang="en-PT" dirty="0"/>
              <a:t>see Ariz et al 2018</a:t>
            </a:r>
            <a:br>
              <a:rPr lang="en-PT" dirty="0"/>
            </a:br>
            <a:br>
              <a:rPr lang="en-PT" dirty="0"/>
            </a:br>
            <a:r>
              <a:rPr lang="en-PT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Franklin Gothic Medium"/>
              </a:rPr>
              <a:t>transport NH</a:t>
            </a:r>
            <a:r>
              <a:rPr lang="en-GB" baseline="-25000" dirty="0">
                <a:solidFill>
                  <a:schemeClr val="accent6">
                    <a:lumMod val="75000"/>
                  </a:schemeClr>
                </a:solidFill>
                <a:latin typeface="Franklin Gothic Medium"/>
              </a:rPr>
              <a:t>3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Franklin Gothic Medium"/>
              </a:rPr>
              <a:t>)</a:t>
            </a:r>
            <a:r>
              <a:rPr lang="en-P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40D6FC95-AB27-0E3B-A190-E9FD6CE5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13E71D0-4735-F249-BD40-008DEB9B921C}" type="datetime5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2-Apr-22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7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5C11B0-CAFB-0445-BCED-3D596A8E2974}"/>
              </a:ext>
            </a:extLst>
          </p:cNvPr>
          <p:cNvGrpSpPr/>
          <p:nvPr/>
        </p:nvGrpSpPr>
        <p:grpSpPr>
          <a:xfrm>
            <a:off x="1364635" y="0"/>
            <a:ext cx="6788765" cy="5041108"/>
            <a:chOff x="43834" y="-17675"/>
            <a:chExt cx="7342417" cy="6549477"/>
          </a:xfrm>
        </p:grpSpPr>
        <p:pic>
          <p:nvPicPr>
            <p:cNvPr id="9" name="Picture 10" descr="Fig 1">
              <a:extLst>
                <a:ext uri="{FF2B5EF4-FFF2-40B4-BE49-F238E27FC236}">
                  <a16:creationId xmlns:a16="http://schemas.microsoft.com/office/drawing/2014/main" id="{F9B0F9C5-0D91-AA43-99F0-B9A40C2D7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4" y="-17675"/>
              <a:ext cx="7342417" cy="654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ight Bracket 9">
              <a:extLst>
                <a:ext uri="{FF2B5EF4-FFF2-40B4-BE49-F238E27FC236}">
                  <a16:creationId xmlns:a16="http://schemas.microsoft.com/office/drawing/2014/main" id="{6B79F6B9-A262-8C42-A262-19D31D44D2AD}"/>
                </a:ext>
              </a:extLst>
            </p:cNvPr>
            <p:cNvSpPr/>
            <p:nvPr/>
          </p:nvSpPr>
          <p:spPr>
            <a:xfrm>
              <a:off x="5777948" y="477078"/>
              <a:ext cx="318052" cy="1961322"/>
            </a:xfrm>
            <a:prstGeom prst="rightBracket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AAB05B-99D3-E44B-9514-D05D3D9C59FC}" type="datetime5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31-Mar-22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ADF77-73B3-514E-B795-CC787EA90E76}"/>
              </a:ext>
            </a:extLst>
          </p:cNvPr>
          <p:cNvSpPr txBox="1"/>
          <p:nvPr/>
        </p:nvSpPr>
        <p:spPr>
          <a:xfrm rot="16200000">
            <a:off x="-1185730" y="2326646"/>
            <a:ext cx="342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sz="2400" dirty="0"/>
              <a:t>N as an essential nutrient </a:t>
            </a:r>
          </a:p>
        </p:txBody>
      </p:sp>
    </p:spTree>
    <p:extLst>
      <p:ext uri="{BB962C8B-B14F-4D97-AF65-F5344CB8AC3E}">
        <p14:creationId xmlns:p14="http://schemas.microsoft.com/office/powerpoint/2010/main" val="229331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BA48AF-2882-F142-9779-B6A7F04E5386}"/>
              </a:ext>
            </a:extLst>
          </p:cNvPr>
          <p:cNvSpPr txBox="1"/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GB" sz="4400" b="1" dirty="0">
                <a:latin typeface="+mj-lt"/>
                <a:ea typeface="+mj-ea"/>
                <a:cs typeface="+mj-cs"/>
              </a:rPr>
              <a:t>Ammonium toxicity is universal</a:t>
            </a:r>
            <a:endParaRPr lang="en-PT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AAB05B-99D3-E44B-9514-D05D3D9C59FC}" type="datetime5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30-Mar-22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1E675-F0FD-7840-A084-336E8D831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78" y="906160"/>
            <a:ext cx="2636838" cy="4056674"/>
          </a:xfrm>
          <a:prstGeom prst="rect">
            <a:avLst/>
          </a:prstGeom>
        </p:spPr>
      </p:pic>
      <p:pic>
        <p:nvPicPr>
          <p:cNvPr id="10" name="Picture 2" descr="Eutrofização de corpos d'água - Ambientebrasil - Ambientes">
            <a:extLst>
              <a:ext uri="{FF2B5EF4-FFF2-40B4-BE49-F238E27FC236}">
                <a16:creationId xmlns:a16="http://schemas.microsoft.com/office/drawing/2014/main" id="{723CD1A8-7689-EC42-B3DD-1299D764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00" y="1204569"/>
            <a:ext cx="3971599" cy="2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4">
            <a:extLst>
              <a:ext uri="{FF2B5EF4-FFF2-40B4-BE49-F238E27FC236}">
                <a16:creationId xmlns:a16="http://schemas.microsoft.com/office/drawing/2014/main" id="{D920C2DE-FD35-C540-ACBA-558E18B5B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383" y="2703461"/>
            <a:ext cx="3395233" cy="2259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3CA35E-B5C2-204B-9980-49B81D17A9D0}"/>
              </a:ext>
            </a:extLst>
          </p:cNvPr>
          <p:cNvSpPr txBox="1"/>
          <p:nvPr/>
        </p:nvSpPr>
        <p:spPr>
          <a:xfrm>
            <a:off x="1643212" y="2268475"/>
            <a:ext cx="596381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PT" sz="2400" dirty="0"/>
              <a:t>… and in microorganisms (e.g., bacteria, yeast)</a:t>
            </a:r>
          </a:p>
        </p:txBody>
      </p:sp>
    </p:spTree>
    <p:extLst>
      <p:ext uri="{BB962C8B-B14F-4D97-AF65-F5344CB8AC3E}">
        <p14:creationId xmlns:p14="http://schemas.microsoft.com/office/powerpoint/2010/main" val="19763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AAB05B-99D3-E44B-9514-D05D3D9C59FC}" type="datetime5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31-Mar-22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4B79CA-1330-7B42-8EFC-3799BE52D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27" t="9481"/>
          <a:stretch/>
        </p:blipFill>
        <p:spPr>
          <a:xfrm>
            <a:off x="1016000" y="203200"/>
            <a:ext cx="7091680" cy="4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D4891FE-3733-864C-A13C-2D3ABCB91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88" t="22519" r="16913" b="12099"/>
          <a:stretch/>
        </p:blipFill>
        <p:spPr>
          <a:xfrm>
            <a:off x="3084795" y="703715"/>
            <a:ext cx="5966154" cy="3926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A48AF-2882-F142-9779-B6A7F04E5386}"/>
              </a:ext>
            </a:extLst>
          </p:cNvPr>
          <p:cNvSpPr txBox="1"/>
          <p:nvPr/>
        </p:nvSpPr>
        <p:spPr>
          <a:xfrm>
            <a:off x="457207" y="204787"/>
            <a:ext cx="3431887" cy="871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GB" sz="2000" b="1" dirty="0">
                <a:latin typeface="+mj-lt"/>
                <a:ea typeface="+mj-ea"/>
                <a:cs typeface="+mj-cs"/>
              </a:rPr>
              <a:t>Ammonium transporter family - distribution</a:t>
            </a:r>
            <a:endParaRPr lang="en-PT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CE1E22-4543-8E43-9BB7-1ADE828AAFB8}"/>
              </a:ext>
            </a:extLst>
          </p:cNvPr>
          <p:cNvSpPr txBox="1"/>
          <p:nvPr/>
        </p:nvSpPr>
        <p:spPr>
          <a:xfrm>
            <a:off x="457207" y="1076328"/>
            <a:ext cx="3008313" cy="3769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en-GB" sz="1300" kern="1200" dirty="0">
                <a:latin typeface="+mn-lt"/>
                <a:ea typeface="+mn-ea"/>
                <a:cs typeface="+mn-cs"/>
              </a:rPr>
              <a:t>Genes in the ammonium transporter family are found in almost all </a:t>
            </a:r>
            <a:r>
              <a:rPr lang="en-GB" sz="1300" b="1" u="sng" kern="1200" dirty="0">
                <a:latin typeface="+mn-lt"/>
                <a:ea typeface="+mn-ea"/>
                <a:cs typeface="+mn-cs"/>
              </a:rPr>
              <a:t>prokaryotic</a:t>
            </a:r>
            <a:r>
              <a:rPr lang="en-GB" sz="1300" kern="1200" dirty="0">
                <a:latin typeface="+mn-lt"/>
                <a:ea typeface="+mn-ea"/>
                <a:cs typeface="+mn-cs"/>
              </a:rPr>
              <a:t> and </a:t>
            </a:r>
            <a:r>
              <a:rPr lang="en-GB" sz="1300" b="1" u="sng" kern="1200" dirty="0">
                <a:latin typeface="+mn-lt"/>
                <a:ea typeface="+mn-ea"/>
                <a:cs typeface="+mn-cs"/>
              </a:rPr>
              <a:t>eukaryotic</a:t>
            </a:r>
            <a:r>
              <a:rPr lang="en-GB" sz="1300" kern="1200" dirty="0">
                <a:latin typeface="+mn-lt"/>
                <a:ea typeface="+mn-ea"/>
                <a:cs typeface="+mn-cs"/>
              </a:rPr>
              <a:t> lineages.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en-GB" sz="1300" kern="1200" dirty="0">
                <a:latin typeface="+mn-lt"/>
                <a:ea typeface="+mn-ea"/>
                <a:cs typeface="+mn-cs"/>
              </a:rPr>
              <a:t>The gene family consists of three major clades, the </a:t>
            </a:r>
            <a:r>
              <a:rPr lang="en-GB" sz="1300" b="1" kern="1200" dirty="0">
                <a:latin typeface="+mn-lt"/>
                <a:ea typeface="+mn-ea"/>
                <a:cs typeface="+mn-cs"/>
              </a:rPr>
              <a:t>AMT</a:t>
            </a:r>
            <a:r>
              <a:rPr lang="en-GB" sz="1300" kern="1200" dirty="0">
                <a:latin typeface="+mn-lt"/>
                <a:ea typeface="+mn-ea"/>
                <a:cs typeface="+mn-cs"/>
              </a:rPr>
              <a:t> (</a:t>
            </a:r>
            <a:r>
              <a:rPr lang="en-GB" sz="1300" i="1" kern="1200" dirty="0">
                <a:latin typeface="+mn-lt"/>
                <a:ea typeface="+mn-ea"/>
                <a:cs typeface="+mn-cs"/>
              </a:rPr>
              <a:t>ammonium transporters</a:t>
            </a:r>
            <a:r>
              <a:rPr lang="en-GB" sz="1300" kern="1200" dirty="0">
                <a:latin typeface="+mn-lt"/>
                <a:ea typeface="+mn-ea"/>
                <a:cs typeface="+mn-cs"/>
              </a:rPr>
              <a:t>), </a:t>
            </a:r>
            <a:r>
              <a:rPr lang="en-GB" sz="1300" b="1" kern="1200" dirty="0">
                <a:latin typeface="+mn-lt"/>
                <a:ea typeface="+mn-ea"/>
                <a:cs typeface="+mn-cs"/>
              </a:rPr>
              <a:t>MEP</a:t>
            </a:r>
            <a:r>
              <a:rPr lang="en-GB" sz="1300" kern="1200" dirty="0">
                <a:latin typeface="+mn-lt"/>
                <a:ea typeface="+mn-ea"/>
                <a:cs typeface="+mn-cs"/>
              </a:rPr>
              <a:t> (</a:t>
            </a:r>
            <a:r>
              <a:rPr lang="en-GB" sz="1300" i="1" kern="1200" dirty="0">
                <a:latin typeface="+mn-lt"/>
                <a:ea typeface="+mn-ea"/>
                <a:cs typeface="+mn-cs"/>
              </a:rPr>
              <a:t>methylammonium/ammonium permeases</a:t>
            </a:r>
            <a:r>
              <a:rPr lang="en-GB" sz="1300" kern="1200" dirty="0">
                <a:latin typeface="+mn-lt"/>
                <a:ea typeface="+mn-ea"/>
                <a:cs typeface="+mn-cs"/>
              </a:rPr>
              <a:t>), and </a:t>
            </a:r>
            <a:r>
              <a:rPr lang="en-GB" sz="1300" b="1" kern="1200" dirty="0">
                <a:latin typeface="+mn-lt"/>
                <a:ea typeface="+mn-ea"/>
                <a:cs typeface="+mn-cs"/>
              </a:rPr>
              <a:t>Rh</a:t>
            </a:r>
            <a:r>
              <a:rPr lang="en-GB" sz="1300" kern="1200" dirty="0">
                <a:latin typeface="+mn-lt"/>
                <a:ea typeface="+mn-ea"/>
                <a:cs typeface="+mn-cs"/>
              </a:rPr>
              <a:t> (</a:t>
            </a:r>
            <a:r>
              <a:rPr lang="en-GB" sz="1300" i="1" kern="1200" dirty="0">
                <a:latin typeface="+mn-lt"/>
                <a:ea typeface="+mn-ea"/>
                <a:cs typeface="+mn-cs"/>
              </a:rPr>
              <a:t>Rhesus</a:t>
            </a:r>
            <a:r>
              <a:rPr lang="en-GB" sz="1300" kern="1200" dirty="0">
                <a:latin typeface="+mn-lt"/>
                <a:ea typeface="+mn-ea"/>
                <a:cs typeface="+mn-cs"/>
              </a:rPr>
              <a:t>) and we refer to the family as the AMT/MEP/Rh family.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en-GB" sz="1300" kern="1200" dirty="0">
                <a:latin typeface="+mn-lt"/>
                <a:ea typeface="+mn-ea"/>
                <a:cs typeface="+mn-cs"/>
              </a:rPr>
              <a:t>Although the AMT/MEP/Rh proteins are structurally similar, their function in: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en-GB" sz="1300" kern="1200" dirty="0">
                <a:latin typeface="+mn-lt"/>
                <a:ea typeface="+mn-ea"/>
                <a:cs typeface="+mn-cs"/>
              </a:rPr>
              <a:t>microorganisms and plants is to </a:t>
            </a:r>
            <a:r>
              <a:rPr lang="en-GB" sz="1300" b="1" u="sng" kern="1200" dirty="0">
                <a:latin typeface="+mn-lt"/>
                <a:ea typeface="+mn-ea"/>
                <a:cs typeface="+mn-cs"/>
              </a:rPr>
              <a:t>uptake</a:t>
            </a:r>
            <a:r>
              <a:rPr lang="en-GB" sz="1300" kern="1200" dirty="0">
                <a:latin typeface="+mn-lt"/>
                <a:ea typeface="+mn-ea"/>
                <a:cs typeface="+mn-cs"/>
              </a:rPr>
              <a:t> ammonium/ammonia, which for these organisms is an important nutrient used in the synthesis of N-containing metabolites such as amino acids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en-GB" sz="1300" kern="1200" dirty="0">
                <a:latin typeface="+mn-lt"/>
                <a:ea typeface="+mn-ea"/>
                <a:cs typeface="+mn-cs"/>
              </a:rPr>
              <a:t>animals is to </a:t>
            </a:r>
            <a:r>
              <a:rPr lang="en-GB" sz="1300" b="1" u="sng" kern="1200" dirty="0">
                <a:latin typeface="+mn-lt"/>
                <a:ea typeface="+mn-ea"/>
                <a:cs typeface="+mn-cs"/>
              </a:rPr>
              <a:t>excrete</a:t>
            </a:r>
            <a:r>
              <a:rPr lang="en-GB" sz="1300" kern="1200" dirty="0">
                <a:latin typeface="+mn-lt"/>
                <a:ea typeface="+mn-ea"/>
                <a:cs typeface="+mn-cs"/>
              </a:rPr>
              <a:t> ammonium/ammonia, a by-product which is toxic to animal cells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AAB05B-99D3-E44B-9514-D05D3D9C59FC}" type="datetime5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30-Mar-22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53A7C-F2B3-F54D-9E78-B131F434C130}"/>
              </a:ext>
            </a:extLst>
          </p:cNvPr>
          <p:cNvSpPr txBox="1"/>
          <p:nvPr/>
        </p:nvSpPr>
        <p:spPr>
          <a:xfrm>
            <a:off x="4889635" y="4640874"/>
            <a:ext cx="290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McDonald and Ward </a:t>
            </a:r>
            <a:r>
              <a:rPr lang="en-PT" sz="14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01888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BA00399-5CD0-9D17-289B-25DF7686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GB" sz="3600" b="1" dirty="0"/>
              <a:t>Ammonium transporter family - structure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86A08-72FA-684C-BEC8-F7E0BDC3579B}"/>
              </a:ext>
            </a:extLst>
          </p:cNvPr>
          <p:cNvSpPr txBox="1"/>
          <p:nvPr/>
        </p:nvSpPr>
        <p:spPr>
          <a:xfrm>
            <a:off x="457200" y="1151335"/>
            <a:ext cx="4040188" cy="3443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defTabSz="457200">
              <a:spcBef>
                <a:spcPct val="20000"/>
              </a:spcBef>
            </a:pPr>
            <a:r>
              <a:rPr lang="en-GB" sz="1900" dirty="0"/>
              <a:t>The structures of AMT/MEP/Rh proteins have been elucidated </a:t>
            </a:r>
          </a:p>
          <a:p>
            <a:pPr defTabSz="457200">
              <a:spcBef>
                <a:spcPct val="20000"/>
              </a:spcBef>
            </a:pPr>
            <a:r>
              <a:rPr lang="en-GB" sz="1900" dirty="0"/>
              <a:t>(e.g., </a:t>
            </a:r>
            <a:r>
              <a:rPr lang="en-GB" sz="1900" i="1" dirty="0"/>
              <a:t>Escherichia coli </a:t>
            </a:r>
            <a:r>
              <a:rPr lang="en-GB" sz="1900" dirty="0"/>
              <a:t>and </a:t>
            </a:r>
            <a:r>
              <a:rPr lang="en-GB" sz="1900" i="1" dirty="0" err="1"/>
              <a:t>Archaeoglobus</a:t>
            </a:r>
            <a:r>
              <a:rPr lang="en-GB" sz="1900" i="1" dirty="0"/>
              <a:t> </a:t>
            </a:r>
            <a:r>
              <a:rPr lang="en-GB" sz="1900" i="1" dirty="0" err="1"/>
              <a:t>fulgidus</a:t>
            </a:r>
            <a:r>
              <a:rPr lang="en-GB" sz="1900" i="1" dirty="0"/>
              <a:t> </a:t>
            </a:r>
            <a:r>
              <a:rPr lang="en-GB" sz="1900" dirty="0"/>
              <a:t>indicate that these proteins have 11 transmembrane domains that fold into a pore; Rh proteins have demonstrated that these proteins have 12 transmembrane domains and likewise trimerize in the membrane to form a triple pore)</a:t>
            </a:r>
          </a:p>
          <a:p>
            <a:pPr defTabSz="457200">
              <a:spcBef>
                <a:spcPct val="20000"/>
              </a:spcBef>
            </a:pPr>
            <a:endParaRPr lang="en-GB" sz="2400" dirty="0"/>
          </a:p>
          <a:p>
            <a:pPr algn="ctr" defTabSz="457200">
              <a:spcBef>
                <a:spcPct val="20000"/>
              </a:spcBef>
            </a:pPr>
            <a:r>
              <a:rPr lang="en-GB" sz="2400" dirty="0"/>
              <a:t>BUT</a:t>
            </a:r>
          </a:p>
          <a:p>
            <a:pPr defTabSz="457200">
              <a:spcBef>
                <a:spcPct val="20000"/>
              </a:spcBef>
            </a:pPr>
            <a:endParaRPr lang="en-GB" sz="2400" dirty="0"/>
          </a:p>
          <a:p>
            <a:pPr algn="ctr" defTabSz="457200">
              <a:spcBef>
                <a:spcPct val="20000"/>
              </a:spcBef>
            </a:pPr>
            <a:r>
              <a:rPr lang="en-GB" sz="2400" dirty="0"/>
              <a:t>the transport mechanism and </a:t>
            </a:r>
            <a:r>
              <a:rPr lang="en-GB" sz="2400" b="1" dirty="0"/>
              <a:t>the substrate (NH</a:t>
            </a:r>
            <a:r>
              <a:rPr lang="en-GB" sz="2400" b="1" baseline="-25000" dirty="0"/>
              <a:t>4</a:t>
            </a:r>
            <a:r>
              <a:rPr lang="en-GB" sz="2400" b="1" baseline="30000" dirty="0"/>
              <a:t>+</a:t>
            </a:r>
            <a:r>
              <a:rPr lang="en-GB" sz="2400" b="1" dirty="0"/>
              <a:t> or NH</a:t>
            </a:r>
            <a:r>
              <a:rPr lang="en-GB" sz="2400" b="1" baseline="-25000" dirty="0"/>
              <a:t>3</a:t>
            </a:r>
            <a:r>
              <a:rPr lang="en-GB" sz="2400" b="1" dirty="0"/>
              <a:t>) of these proteins remain hotly debated topics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7F82C-0837-A846-A5A8-CF9EBA2D6742}"/>
              </a:ext>
            </a:extLst>
          </p:cNvPr>
          <p:cNvSpPr txBox="1"/>
          <p:nvPr/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en-GB" sz="1500" b="1" kern="1200" dirty="0">
                <a:latin typeface="+mn-lt"/>
                <a:ea typeface="+mn-ea"/>
                <a:cs typeface="+mn-cs"/>
              </a:rPr>
              <a:t>Crystal structure of Archaea MEP transporters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A802F-5F49-5E43-871B-DDF551DA9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499" y="1631156"/>
            <a:ext cx="2770840" cy="2963466"/>
          </a:xfrm>
          <a:prstGeom prst="rect">
            <a:avLst/>
          </a:prstGeom>
          <a:noFill/>
        </p:spPr>
      </p:pic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40D6FC95-AB27-0E3B-A190-E9FD6CE5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C13E71D0-4735-F249-BD40-008DEB9B921C}" type="datetime5">
              <a:rPr lang="en-US" smtClean="0"/>
              <a:pPr>
                <a:spcAft>
                  <a:spcPts val="600"/>
                </a:spcAft>
              </a:pPr>
              <a:t>30-Mar-22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3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C636F1-0723-FE4C-A3C0-E6C712492867}"/>
              </a:ext>
            </a:extLst>
          </p:cNvPr>
          <p:cNvSpPr txBox="1"/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PT" sz="3100">
                <a:latin typeface="+mj-lt"/>
                <a:ea typeface="+mj-ea"/>
                <a:cs typeface="+mj-cs"/>
              </a:rPr>
              <a:t>What is the difference between NH</a:t>
            </a:r>
            <a:r>
              <a:rPr lang="en-PT" sz="3100" baseline="-25000">
                <a:latin typeface="+mj-lt"/>
                <a:ea typeface="+mj-ea"/>
                <a:cs typeface="+mj-cs"/>
              </a:rPr>
              <a:t>4</a:t>
            </a:r>
            <a:r>
              <a:rPr lang="en-PT" sz="3100" baseline="30000">
                <a:latin typeface="+mj-lt"/>
                <a:ea typeface="+mj-ea"/>
                <a:cs typeface="+mj-cs"/>
              </a:rPr>
              <a:t>+</a:t>
            </a:r>
            <a:r>
              <a:rPr lang="en-PT" sz="3100">
                <a:latin typeface="+mj-lt"/>
                <a:ea typeface="+mj-ea"/>
                <a:cs typeface="+mj-cs"/>
              </a:rPr>
              <a:t> and NH</a:t>
            </a:r>
            <a:r>
              <a:rPr lang="en-PT" sz="3100" baseline="-25000">
                <a:latin typeface="+mj-lt"/>
                <a:ea typeface="+mj-ea"/>
                <a:cs typeface="+mj-cs"/>
              </a:rPr>
              <a:t>3</a:t>
            </a:r>
            <a:r>
              <a:rPr lang="en-PT" sz="310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ADB391-5AFC-164E-B6A2-677193337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79" y="910525"/>
            <a:ext cx="3231716" cy="2819672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AAB05B-99D3-E44B-9514-D05D3D9C59FC}" type="datetime5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30-Mar-22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560508-F309-7843-825F-B9CD68D2AA95}"/>
              </a:ext>
            </a:extLst>
          </p:cNvPr>
          <p:cNvGrpSpPr/>
          <p:nvPr/>
        </p:nvGrpSpPr>
        <p:grpSpPr>
          <a:xfrm>
            <a:off x="4328160" y="1063230"/>
            <a:ext cx="4064000" cy="3874292"/>
            <a:chOff x="5897" y="0"/>
            <a:chExt cx="4960201" cy="5059543"/>
          </a:xfrm>
        </p:grpSpPr>
        <p:pic>
          <p:nvPicPr>
            <p:cNvPr id="14" name="Picture 2" descr="Energization of Plant Cell Membranes by H+-Pumping ATPases ...">
              <a:extLst>
                <a:ext uri="{FF2B5EF4-FFF2-40B4-BE49-F238E27FC236}">
                  <a16:creationId xmlns:a16="http://schemas.microsoft.com/office/drawing/2014/main" id="{ED799344-A1AC-A749-A95A-5DC42DA29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" y="0"/>
              <a:ext cx="4960201" cy="5041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9974AB-183B-9E4A-8956-6B34D8435E07}"/>
                </a:ext>
              </a:extLst>
            </p:cNvPr>
            <p:cNvSpPr txBox="1"/>
            <p:nvPr/>
          </p:nvSpPr>
          <p:spPr>
            <a:xfrm>
              <a:off x="3385650" y="4751766"/>
              <a:ext cx="1186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T" sz="1400" dirty="0"/>
                <a:t>Sze et al 1999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DAE984D1-371C-1346-804D-F2DC2BBD05A9}"/>
              </a:ext>
            </a:extLst>
          </p:cNvPr>
          <p:cNvSpPr/>
          <p:nvPr/>
        </p:nvSpPr>
        <p:spPr>
          <a:xfrm>
            <a:off x="4220678" y="4238325"/>
            <a:ext cx="883920" cy="50006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5B9E1B-C064-C146-BFF0-29201750952A}"/>
              </a:ext>
            </a:extLst>
          </p:cNvPr>
          <p:cNvSpPr/>
          <p:nvPr/>
        </p:nvSpPr>
        <p:spPr>
          <a:xfrm>
            <a:off x="5229729" y="4227096"/>
            <a:ext cx="883920" cy="50006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86FD55-2D1A-0B41-B748-0231FB4DA589}"/>
              </a:ext>
            </a:extLst>
          </p:cNvPr>
          <p:cNvSpPr/>
          <p:nvPr/>
        </p:nvSpPr>
        <p:spPr>
          <a:xfrm>
            <a:off x="6509888" y="1560893"/>
            <a:ext cx="883920" cy="50006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DC0AF-7C24-CA47-9A5A-21239635EBCE}"/>
              </a:ext>
            </a:extLst>
          </p:cNvPr>
          <p:cNvSpPr txBox="1"/>
          <p:nvPr/>
        </p:nvSpPr>
        <p:spPr>
          <a:xfrm>
            <a:off x="246348" y="3669298"/>
            <a:ext cx="4531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Conversion of NH</a:t>
            </a:r>
            <a:r>
              <a:rPr lang="en-GB" sz="1600" baseline="-25000" dirty="0"/>
              <a:t>4</a:t>
            </a:r>
            <a:r>
              <a:rPr lang="en-GB" sz="1600" baseline="30000" dirty="0"/>
              <a:t>+</a:t>
            </a:r>
            <a:r>
              <a:rPr lang="en-GB" sz="1600" dirty="0"/>
              <a:t> to NH</a:t>
            </a:r>
            <a:r>
              <a:rPr lang="en-GB" sz="1600" baseline="-25000" dirty="0"/>
              <a:t>3</a:t>
            </a:r>
            <a:r>
              <a:rPr lang="en-GB" sz="1600" dirty="0"/>
              <a:t> depends on pH and temperature, with a </a:t>
            </a:r>
            <a:r>
              <a:rPr lang="en-GB" sz="1600" dirty="0" err="1"/>
              <a:t>p</a:t>
            </a:r>
            <a:r>
              <a:rPr lang="en-GB" sz="1600" i="1" dirty="0" err="1"/>
              <a:t>K</a:t>
            </a:r>
            <a:r>
              <a:rPr lang="en-GB" sz="1600" dirty="0" err="1"/>
              <a:t>a</a:t>
            </a:r>
            <a:r>
              <a:rPr lang="en-GB" sz="1600" dirty="0"/>
              <a:t> (where </a:t>
            </a:r>
            <a:r>
              <a:rPr lang="en-GB" sz="1600" i="1" dirty="0"/>
              <a:t>K</a:t>
            </a:r>
            <a:r>
              <a:rPr lang="en-GB" sz="1600" dirty="0"/>
              <a:t>a is the acid dissociation constant) ≈ 9.25 at 25°C (</a:t>
            </a:r>
            <a:r>
              <a:rPr lang="en-GB" sz="1600" dirty="0" err="1"/>
              <a:t>p</a:t>
            </a:r>
            <a:r>
              <a:rPr lang="en-GB" sz="1600" i="1" dirty="0" err="1"/>
              <a:t>K</a:t>
            </a:r>
            <a:r>
              <a:rPr lang="en-GB" sz="1600" dirty="0" err="1"/>
              <a:t>a</a:t>
            </a:r>
            <a:r>
              <a:rPr lang="en-GB" sz="1600" dirty="0"/>
              <a:t> ≈ 9.09 at 30°C); at pH &lt;7, more than 99% is NH</a:t>
            </a:r>
            <a:r>
              <a:rPr lang="en-GB" sz="1600" baseline="-25000" dirty="0"/>
              <a:t>4</a:t>
            </a:r>
            <a:r>
              <a:rPr lang="en-GB" sz="1600" baseline="3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416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BA00399-5CD0-9D17-289B-25DF7686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Ammonium transporter family – HOW DOES IT WORK? What is transported?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86A08-72FA-684C-BEC8-F7E0BDC3579B}"/>
              </a:ext>
            </a:extLst>
          </p:cNvPr>
          <p:cNvSpPr txBox="1"/>
          <p:nvPr/>
        </p:nvSpPr>
        <p:spPr>
          <a:xfrm>
            <a:off x="457199" y="1103211"/>
            <a:ext cx="8229599" cy="344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1600" dirty="0"/>
              <a:t>At least three distinct transport mechanisms have been reported for proteins in the AMT/MEP/RH family. </a:t>
            </a:r>
          </a:p>
          <a:p>
            <a:endParaRPr lang="en-GB" sz="1600" dirty="0"/>
          </a:p>
          <a:p>
            <a:r>
              <a:rPr lang="en-GB" sz="1600" b="1" dirty="0"/>
              <a:t>MEP</a:t>
            </a:r>
            <a:endParaRPr lang="en-GB" sz="1600" b="1" baseline="-25000" dirty="0"/>
          </a:p>
          <a:p>
            <a:r>
              <a:rPr lang="en-GB" sz="1600" dirty="0" err="1"/>
              <a:t>AmtB</a:t>
            </a:r>
            <a:r>
              <a:rPr lang="en-GB" sz="1600" dirty="0"/>
              <a:t> from </a:t>
            </a:r>
            <a:r>
              <a:rPr lang="en-GB" sz="1600" i="1" dirty="0"/>
              <a:t>E. coli </a:t>
            </a:r>
            <a:r>
              <a:rPr lang="en-GB" sz="1600" dirty="0"/>
              <a:t>and Amt1 from the </a:t>
            </a:r>
            <a:r>
              <a:rPr lang="en-GB" sz="1600" dirty="0" err="1"/>
              <a:t>archaean</a:t>
            </a:r>
            <a:r>
              <a:rPr lang="en-GB" sz="1600" dirty="0"/>
              <a:t> </a:t>
            </a:r>
            <a:r>
              <a:rPr lang="en-GB" sz="1600" i="1" dirty="0"/>
              <a:t>A. </a:t>
            </a:r>
            <a:r>
              <a:rPr lang="en-GB" sz="1600" i="1" dirty="0" err="1"/>
              <a:t>fulgidus</a:t>
            </a:r>
            <a:r>
              <a:rPr lang="en-GB" sz="1600" i="1" dirty="0"/>
              <a:t> </a:t>
            </a:r>
            <a:r>
              <a:rPr lang="en-GB" sz="1600" dirty="0"/>
              <a:t>are both found in the MEP clade. Crystal structures indicate that these proteins carry </a:t>
            </a:r>
            <a:r>
              <a:rPr lang="en-GB" sz="1600" b="1" dirty="0"/>
              <a:t>NH</a:t>
            </a:r>
            <a:r>
              <a:rPr lang="en-GB" sz="1600" b="1" baseline="-25000" dirty="0"/>
              <a:t>3</a:t>
            </a:r>
            <a:r>
              <a:rPr lang="en-GB" sz="1600" dirty="0"/>
              <a:t> through the pore. An ammonium ion docks in an extracellular vestibule, the proton is stripped, the ammonia molecule transverses the pore, and the molecule is </a:t>
            </a:r>
            <a:r>
              <a:rPr lang="en-GB" sz="1600" dirty="0" err="1"/>
              <a:t>reprotonated</a:t>
            </a:r>
            <a:r>
              <a:rPr lang="en-GB" sz="1600" dirty="0"/>
              <a:t> on the intracellular side. As no charge is transported across the membrane, this transport is </a:t>
            </a:r>
            <a:r>
              <a:rPr lang="en-GB" sz="1600" b="1" dirty="0"/>
              <a:t>electroneutral</a:t>
            </a:r>
            <a:r>
              <a:rPr lang="en-GB" sz="1600" dirty="0"/>
              <a:t>. </a:t>
            </a:r>
          </a:p>
          <a:p>
            <a:endParaRPr lang="en-GB" sz="1600" dirty="0"/>
          </a:p>
          <a:p>
            <a:r>
              <a:rPr lang="en-GB" sz="1600" b="1" dirty="0"/>
              <a:t>Rh proteins</a:t>
            </a:r>
            <a:r>
              <a:rPr lang="en-GB" sz="1600" dirty="0"/>
              <a:t> </a:t>
            </a:r>
          </a:p>
          <a:p>
            <a:pPr algn="just"/>
            <a:r>
              <a:rPr lang="en-GB" sz="1600" dirty="0"/>
              <a:t>are generally understood to be passive channels transporting either CO</a:t>
            </a:r>
            <a:r>
              <a:rPr lang="en-GB" sz="1600" baseline="-25000" dirty="0"/>
              <a:t>2</a:t>
            </a:r>
            <a:r>
              <a:rPr lang="en-GB" sz="1600" dirty="0"/>
              <a:t> or </a:t>
            </a:r>
            <a:r>
              <a:rPr lang="en-GB" sz="1600" b="1" dirty="0"/>
              <a:t>NH</a:t>
            </a:r>
            <a:r>
              <a:rPr lang="en-GB" sz="1600" b="1" baseline="-25000" dirty="0"/>
              <a:t>3</a:t>
            </a:r>
            <a:r>
              <a:rPr lang="en-GB" sz="1600" dirty="0"/>
              <a:t>, or perhaps both. From the crystal structure of the Rh from </a:t>
            </a:r>
            <a:r>
              <a:rPr lang="en-GB" sz="1600" i="1" dirty="0"/>
              <a:t>Nitrosomonas europaea </a:t>
            </a:r>
            <a:r>
              <a:rPr lang="en-GB" sz="1600" dirty="0"/>
              <a:t>this protein most likely transports either NH</a:t>
            </a:r>
            <a:r>
              <a:rPr lang="en-GB" sz="1600" baseline="-25000" dirty="0"/>
              <a:t>3</a:t>
            </a:r>
            <a:r>
              <a:rPr lang="en-GB" sz="1600" dirty="0"/>
              <a:t> or CO</a:t>
            </a:r>
            <a:r>
              <a:rPr lang="en-GB" sz="1600" baseline="-25000" dirty="0"/>
              <a:t>2</a:t>
            </a:r>
            <a:r>
              <a:rPr lang="en-GB" sz="1600" dirty="0"/>
              <a:t>. The function of the human </a:t>
            </a:r>
            <a:r>
              <a:rPr lang="en-GB" sz="1600" dirty="0" err="1"/>
              <a:t>RhBG</a:t>
            </a:r>
            <a:r>
              <a:rPr lang="en-GB" sz="1600" dirty="0"/>
              <a:t> has been studied by radioactive methylammonium uptake and electrophysiology and determined to be </a:t>
            </a:r>
            <a:r>
              <a:rPr lang="en-GB" sz="1600" b="1" dirty="0"/>
              <a:t>electroneutral</a:t>
            </a:r>
            <a:r>
              <a:rPr lang="en-GB" sz="1600" dirty="0"/>
              <a:t>. </a:t>
            </a:r>
          </a:p>
          <a:p>
            <a:pPr algn="just"/>
            <a:endParaRPr lang="en-GB" sz="1400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40D6FC95-AB27-0E3B-A190-E9FD6CE5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C13E71D0-4735-F249-BD40-008DEB9B921C}" type="datetime5">
              <a:rPr lang="en-US" smtClean="0"/>
              <a:pPr>
                <a:spcAft>
                  <a:spcPts val="600"/>
                </a:spcAft>
              </a:pPr>
              <a:t>30-Mar-22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434939-99B8-7445-8730-D52F2D60EAC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7008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cE3c Fc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Words>1447</Words>
  <Application>Microsoft Macintosh PowerPoint</Application>
  <PresentationFormat>On-screen Show (16:9)</PresentationFormat>
  <Paragraphs>210</Paragraphs>
  <Slides>24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Franklin Gothic Book</vt:lpstr>
      <vt:lpstr>Franklin Gothic Demi</vt:lpstr>
      <vt:lpstr>Franklin Gothic Medium</vt:lpstr>
      <vt:lpstr>Symbol</vt:lpstr>
      <vt:lpstr>Times New Roman</vt:lpstr>
      <vt:lpstr>Presentation cE3c Fcul</vt:lpstr>
      <vt:lpstr>SPW 10.0 Graph</vt:lpstr>
      <vt:lpstr>How do Ammonium transporters work?  (transport NH4+ or NH3?)    – Teresa Dias –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Ammonium transporter family - structure</vt:lpstr>
      <vt:lpstr>PowerPoint Presentation</vt:lpstr>
      <vt:lpstr>Ammonium transporter family – HOW DOES IT WORK? What is transported?</vt:lpstr>
      <vt:lpstr>Ammonium transporter family – HOW DOES IT WORK? What is transported?</vt:lpstr>
      <vt:lpstr>PowerPoint Presentation</vt:lpstr>
      <vt:lpstr>PowerPoint Presentation</vt:lpstr>
      <vt:lpstr>PowerPoint Presentation</vt:lpstr>
      <vt:lpstr>N stable isotopes</vt:lpstr>
      <vt:lpstr>Ammonium transporters in yeast (only MEP for HATS)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in other kingdoms?</vt:lpstr>
      <vt:lpstr>Using heterologous expression in yeast cells it is possible to study ammonium transporters  see Ariz et al 2018  (transport NH3)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características das micorrizas arbusculares são bons indicadores da multifuncionalidade do solo em zonas áridas   - Teresa Dias –   Mahmoudi N, Caeiro MF, Mahdhi M, Tenreiro R, Ulm F, Mars M, Cruz C</dc:title>
  <dc:creator>Microsoft Office User</dc:creator>
  <cp:lastModifiedBy>Microsoft Office User</cp:lastModifiedBy>
  <cp:revision>41</cp:revision>
  <dcterms:created xsi:type="dcterms:W3CDTF">2020-12-08T16:15:40Z</dcterms:created>
  <dcterms:modified xsi:type="dcterms:W3CDTF">2022-04-02T21:50:05Z</dcterms:modified>
</cp:coreProperties>
</file>